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9" r:id="rId4"/>
    <p:sldId id="260" r:id="rId5"/>
    <p:sldId id="261" r:id="rId6"/>
    <p:sldId id="262" r:id="rId7"/>
    <p:sldId id="263" r:id="rId8"/>
    <p:sldId id="264" r:id="rId9"/>
    <p:sldId id="265" r:id="rId10"/>
    <p:sldId id="266" r:id="rId11"/>
    <p:sldId id="258"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a Simeunović" userId="6a9a819127660404" providerId="LiveId" clId="{3270BFE5-8327-40B7-A80B-7C115AB1E1E7}"/>
    <pc:docChg chg="modSld">
      <pc:chgData name="Mira Simeunović" userId="6a9a819127660404" providerId="LiveId" clId="{3270BFE5-8327-40B7-A80B-7C115AB1E1E7}" dt="2024-05-26T08:35:59.138" v="0" actId="14100"/>
      <pc:docMkLst>
        <pc:docMk/>
      </pc:docMkLst>
      <pc:sldChg chg="modSp mod">
        <pc:chgData name="Mira Simeunović" userId="6a9a819127660404" providerId="LiveId" clId="{3270BFE5-8327-40B7-A80B-7C115AB1E1E7}" dt="2024-05-26T08:35:59.138" v="0" actId="14100"/>
        <pc:sldMkLst>
          <pc:docMk/>
          <pc:sldMk cId="3887384851" sldId="256"/>
        </pc:sldMkLst>
        <pc:picChg chg="mod">
          <ac:chgData name="Mira Simeunović" userId="6a9a819127660404" providerId="LiveId" clId="{3270BFE5-8327-40B7-A80B-7C115AB1E1E7}" dt="2024-05-26T08:35:59.138" v="0" actId="14100"/>
          <ac:picMkLst>
            <pc:docMk/>
            <pc:sldMk cId="3887384851" sldId="256"/>
            <ac:picMk id="4" creationId="{4C14B182-F112-B30B-BC19-11BEEA7ED61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F07CD3FD-BE54-4400-942B-C6C15AA73DFD}" type="datetimeFigureOut">
              <a:rPr lang="en-US" smtClean="0"/>
              <a:t>5/26/2024</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458968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F07CD3FD-BE54-4400-942B-C6C15AA73DFD}" type="datetimeFigureOut">
              <a:rPr lang="en-US" smtClean="0"/>
              <a:t>5/26/2024</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31414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F07CD3FD-BE54-4400-942B-C6C15AA73DFD}" type="datetimeFigureOut">
              <a:rPr lang="en-US" smtClean="0"/>
              <a:t>5/26/2024</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630984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F07CD3FD-BE54-4400-942B-C6C15AA73DFD}" type="datetimeFigureOut">
              <a:rPr lang="en-US" smtClean="0"/>
              <a:t>5/26/2024</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583810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07CD3FD-BE54-4400-942B-C6C15AA73DFD}" type="datetimeFigureOut">
              <a:rPr lang="en-US" smtClean="0"/>
              <a:t>5/26/2024</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35345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F07CD3FD-BE54-4400-942B-C6C15AA73DFD}" type="datetimeFigureOut">
              <a:rPr lang="en-US" smtClean="0"/>
              <a:t>5/26/2024</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566824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F07CD3FD-BE54-4400-942B-C6C15AA73DFD}" type="datetimeFigureOut">
              <a:rPr lang="en-US" smtClean="0"/>
              <a:t>5/26/2024</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6725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F07CD3FD-BE54-4400-942B-C6C15AA73DFD}" type="datetimeFigureOut">
              <a:rPr lang="en-US" smtClean="0"/>
              <a:t>5/26/2024</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076692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F07CD3FD-BE54-4400-942B-C6C15AA73DFD}" type="datetimeFigureOut">
              <a:rPr lang="en-US" smtClean="0"/>
              <a:t>5/26/2024</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534574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F07CD3FD-BE54-4400-942B-C6C15AA73DFD}" type="datetimeFigureOut">
              <a:rPr lang="en-US" smtClean="0"/>
              <a:t>5/26/2024</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476202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F07CD3FD-BE54-4400-942B-C6C15AA73DFD}" type="datetimeFigureOut">
              <a:rPr lang="en-US" smtClean="0"/>
              <a:t>5/26/2024</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912076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F07CD3FD-BE54-4400-942B-C6C15AA73DFD}" type="datetimeFigureOut">
              <a:rPr lang="en-US" smtClean="0"/>
              <a:t>5/26/2024</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A4C0CD32-A6C8-4BA5-B3DF-D8325E32CAA4}" type="slidenum">
              <a:rPr lang="en-US" smtClean="0"/>
              <a:t>‹#›</a:t>
            </a:fld>
            <a:endParaRPr lang="en-US"/>
          </a:p>
        </p:txBody>
      </p:sp>
      <p:cxnSp>
        <p:nvCxnSpPr>
          <p:cNvPr id="7" name="Straight Connector 6">
            <a:extLst>
              <a:ext uri="{FF2B5EF4-FFF2-40B4-BE49-F238E27FC236}">
                <a16:creationId xmlns:a16="http://schemas.microsoft.com/office/drawing/2014/main"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45475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s://jezikmedijikulturablog.files.wordpress.com/2019/05/projekat-2018-2019.pdf" TargetMode="External"/><Relationship Id="rId3" Type="http://schemas.openxmlformats.org/officeDocument/2006/relationships/hyperlink" Target="https://odseknis.akademijanis.edu.rs/wp-content/plugins/vts-predmeti/uploads/Javni%20nastup.pdf" TargetMode="External"/><Relationship Id="rId7" Type="http://schemas.openxmlformats.org/officeDocument/2006/relationships/hyperlink" Target="https://sr.wikipedia.org/sr-ec/%D0%90%D0%BD%D1%82%D0%B8%D1%87%D0%BA%D0%B0_%D1%84%D0%B8%D0%BB%D0%BE%D0%B7%D0%BE%D1%84%D0%B8%D1%98%D0%B0" TargetMode="External"/><Relationship Id="rId2" Type="http://schemas.openxmlformats.org/officeDocument/2006/relationships/hyperlink" Target="https://www.javninastup.rs/" TargetMode="External"/><Relationship Id="rId1" Type="http://schemas.openxmlformats.org/officeDocument/2006/relationships/slideLayout" Target="../slideLayouts/slideLayout6.xml"/><Relationship Id="rId6" Type="http://schemas.openxmlformats.org/officeDocument/2006/relationships/hyperlink" Target="https://sr.wikipedia.org/sr-ec/%D0%9A%D0%BE%D0%BC%D1%83%D0%BD%D0%B8%D0%BA%D0%B0%D1%86%D0%B8%D1%98%D0%B0" TargetMode="External"/><Relationship Id="rId5" Type="http://schemas.openxmlformats.org/officeDocument/2006/relationships/hyperlink" Target="https://www.slideshare.net/SlobodanRoksandi/javni-nastup-52885802" TargetMode="External"/><Relationship Id="rId4" Type="http://schemas.openxmlformats.org/officeDocument/2006/relationships/hyperlink" Target="https://www.institut.edu.rs/najveci-ucitelj-javnog-nastupa-njegove-lekcij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olorful light bulb with business icons">
            <a:extLst>
              <a:ext uri="{FF2B5EF4-FFF2-40B4-BE49-F238E27FC236}">
                <a16:creationId xmlns:a16="http://schemas.microsoft.com/office/drawing/2014/main" id="{4C14B182-F112-B30B-BC19-11BEEA7ED612}"/>
              </a:ext>
            </a:extLst>
          </p:cNvPr>
          <p:cNvPicPr>
            <a:picLocks noChangeAspect="1"/>
          </p:cNvPicPr>
          <p:nvPr/>
        </p:nvPicPr>
        <p:blipFill rotWithShape="1">
          <a:blip r:embed="rId2"/>
          <a:srcRect t="11465" b="8178"/>
          <a:stretch/>
        </p:blipFill>
        <p:spPr>
          <a:xfrm>
            <a:off x="0" y="34881"/>
            <a:ext cx="12192000" cy="6857990"/>
          </a:xfrm>
          <a:prstGeom prst="rect">
            <a:avLst/>
          </a:prstGeom>
        </p:spPr>
      </p:pic>
      <p:sp useBgFill="1">
        <p:nvSpPr>
          <p:cNvPr id="11" name="Rectangle 10">
            <a:extLst>
              <a:ext uri="{FF2B5EF4-FFF2-40B4-BE49-F238E27FC236}">
                <a16:creationId xmlns:a16="http://schemas.microsoft.com/office/drawing/2014/main" id="{D30DD7D3-2712-4491-B2C2-5FC23330C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51" y="1066800"/>
            <a:ext cx="5699422" cy="47244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FD0734C-004D-4938-8EA0-2C3867A11A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0419" y="5780876"/>
            <a:ext cx="570258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2C8B7B8-6794-FAF7-F12A-A7B0A45BE3BB}"/>
              </a:ext>
            </a:extLst>
          </p:cNvPr>
          <p:cNvSpPr>
            <a:spLocks noGrp="1"/>
          </p:cNvSpPr>
          <p:nvPr>
            <p:ph type="ctrTitle"/>
          </p:nvPr>
        </p:nvSpPr>
        <p:spPr>
          <a:xfrm>
            <a:off x="1736256" y="1562101"/>
            <a:ext cx="4359744" cy="1449323"/>
          </a:xfrm>
        </p:spPr>
        <p:txBody>
          <a:bodyPr anchor="t">
            <a:normAutofit/>
          </a:bodyPr>
          <a:lstStyle/>
          <a:p>
            <a:pPr algn="ctr"/>
            <a:r>
              <a:rPr lang="sr-Cyrl-RS" b="1" dirty="0">
                <a:solidFill>
                  <a:schemeClr val="accent3"/>
                </a:solidFill>
              </a:rPr>
              <a:t>ЈАВНИ НАСТУП НЕКАД И САД</a:t>
            </a:r>
            <a:endParaRPr lang="en-US" b="1" dirty="0">
              <a:solidFill>
                <a:schemeClr val="accent3"/>
              </a:solidFill>
            </a:endParaRPr>
          </a:p>
        </p:txBody>
      </p:sp>
      <p:sp>
        <p:nvSpPr>
          <p:cNvPr id="5" name="TextBox 4">
            <a:extLst>
              <a:ext uri="{FF2B5EF4-FFF2-40B4-BE49-F238E27FC236}">
                <a16:creationId xmlns:a16="http://schemas.microsoft.com/office/drawing/2014/main" id="{DC6033F8-304B-7DEA-E656-636B31DE7FD8}"/>
              </a:ext>
            </a:extLst>
          </p:cNvPr>
          <p:cNvSpPr txBox="1"/>
          <p:nvPr/>
        </p:nvSpPr>
        <p:spPr>
          <a:xfrm>
            <a:off x="987309" y="5068668"/>
            <a:ext cx="5699422" cy="584775"/>
          </a:xfrm>
          <a:prstGeom prst="rect">
            <a:avLst/>
          </a:prstGeom>
          <a:noFill/>
        </p:spPr>
        <p:txBody>
          <a:bodyPr wrap="square" rtlCol="0">
            <a:spAutoFit/>
          </a:bodyPr>
          <a:lstStyle/>
          <a:p>
            <a:r>
              <a:rPr lang="sr-Cyrl-RS" sz="1600" b="1" dirty="0">
                <a:solidFill>
                  <a:srgbClr val="0070C0"/>
                </a:solidFill>
              </a:rPr>
              <a:t>Маша Трошић </a:t>
            </a:r>
            <a:r>
              <a:rPr lang="sr-Latn-RS" sz="1600" b="1" dirty="0">
                <a:solidFill>
                  <a:srgbClr val="0070C0"/>
                </a:solidFill>
              </a:rPr>
              <a:t>I/3, </a:t>
            </a:r>
            <a:r>
              <a:rPr lang="sr-Cyrl-RS" sz="1600" b="1" dirty="0">
                <a:solidFill>
                  <a:srgbClr val="0070C0"/>
                </a:solidFill>
              </a:rPr>
              <a:t>Нађа Вучуровић  </a:t>
            </a:r>
            <a:r>
              <a:rPr lang="sr-Latn-RS" sz="1600" b="1" dirty="0">
                <a:solidFill>
                  <a:srgbClr val="0070C0"/>
                </a:solidFill>
              </a:rPr>
              <a:t>I/3, </a:t>
            </a:r>
            <a:r>
              <a:rPr lang="sr-Cyrl-RS" sz="1600" b="1" dirty="0">
                <a:solidFill>
                  <a:srgbClr val="0070C0"/>
                </a:solidFill>
              </a:rPr>
              <a:t>Дора Ђикановић</a:t>
            </a:r>
            <a:r>
              <a:rPr lang="sr-Latn-RS" sz="1600" b="1" dirty="0">
                <a:solidFill>
                  <a:srgbClr val="0070C0"/>
                </a:solidFill>
              </a:rPr>
              <a:t> I/</a:t>
            </a:r>
            <a:r>
              <a:rPr lang="sr-Cyrl-RS" sz="1600" b="1" dirty="0">
                <a:solidFill>
                  <a:srgbClr val="0070C0"/>
                </a:solidFill>
              </a:rPr>
              <a:t>3</a:t>
            </a:r>
            <a:r>
              <a:rPr lang="sr-Latn-RS" sz="1600" b="1" dirty="0">
                <a:solidFill>
                  <a:srgbClr val="0070C0"/>
                </a:solidFill>
              </a:rPr>
              <a:t>, </a:t>
            </a:r>
            <a:r>
              <a:rPr lang="sr-Cyrl-RS" sz="1600" b="1" dirty="0">
                <a:solidFill>
                  <a:srgbClr val="0070C0"/>
                </a:solidFill>
              </a:rPr>
              <a:t>Петра Јелић </a:t>
            </a:r>
            <a:r>
              <a:rPr lang="sr-Latn-RS" sz="1600" b="1" dirty="0">
                <a:solidFill>
                  <a:srgbClr val="0070C0"/>
                </a:solidFill>
              </a:rPr>
              <a:t>I/3</a:t>
            </a:r>
            <a:r>
              <a:rPr lang="sr-Cyrl-RS" sz="1600" b="1" dirty="0">
                <a:solidFill>
                  <a:srgbClr val="0070C0"/>
                </a:solidFill>
              </a:rPr>
              <a:t>, Стефан Рњаковић </a:t>
            </a:r>
            <a:r>
              <a:rPr lang="sr-Latn-RS" sz="1600" b="1" dirty="0">
                <a:solidFill>
                  <a:srgbClr val="0070C0"/>
                </a:solidFill>
              </a:rPr>
              <a:t>I</a:t>
            </a:r>
            <a:r>
              <a:rPr lang="sr-Cyrl-RS" sz="1600" b="1" dirty="0">
                <a:solidFill>
                  <a:srgbClr val="0070C0"/>
                </a:solidFill>
              </a:rPr>
              <a:t>/3</a:t>
            </a:r>
            <a:endParaRPr lang="en-US" sz="1600" b="1" dirty="0">
              <a:solidFill>
                <a:srgbClr val="0070C0"/>
              </a:solidFill>
            </a:endParaRPr>
          </a:p>
        </p:txBody>
      </p:sp>
    </p:spTree>
    <p:extLst>
      <p:ext uri="{BB962C8B-B14F-4D97-AF65-F5344CB8AC3E}">
        <p14:creationId xmlns:p14="http://schemas.microsoft.com/office/powerpoint/2010/main" val="3887384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DC146-52C5-FFD0-0870-FB8DCBFFCD98}"/>
              </a:ext>
            </a:extLst>
          </p:cNvPr>
          <p:cNvSpPr>
            <a:spLocks noGrp="1"/>
          </p:cNvSpPr>
          <p:nvPr>
            <p:ph type="title"/>
          </p:nvPr>
        </p:nvSpPr>
        <p:spPr>
          <a:xfrm>
            <a:off x="860156" y="309967"/>
            <a:ext cx="3068664" cy="643179"/>
          </a:xfrm>
        </p:spPr>
        <p:txBody>
          <a:bodyPr>
            <a:normAutofit fontScale="90000"/>
          </a:bodyPr>
          <a:lstStyle/>
          <a:p>
            <a:r>
              <a:rPr lang="sr-Cyrl-RS" dirty="0"/>
              <a:t>ЗАКЉУЧАК</a:t>
            </a:r>
            <a:endParaRPr lang="en-US" dirty="0"/>
          </a:p>
        </p:txBody>
      </p:sp>
      <p:sp>
        <p:nvSpPr>
          <p:cNvPr id="3" name="TextBox 2">
            <a:extLst>
              <a:ext uri="{FF2B5EF4-FFF2-40B4-BE49-F238E27FC236}">
                <a16:creationId xmlns:a16="http://schemas.microsoft.com/office/drawing/2014/main" id="{938A3F27-20FF-C01E-74D4-37D4605B7300}"/>
              </a:ext>
            </a:extLst>
          </p:cNvPr>
          <p:cNvSpPr txBox="1"/>
          <p:nvPr/>
        </p:nvSpPr>
        <p:spPr>
          <a:xfrm>
            <a:off x="860156" y="1673817"/>
            <a:ext cx="10831101" cy="4247317"/>
          </a:xfrm>
          <a:prstGeom prst="rect">
            <a:avLst/>
          </a:prstGeom>
          <a:noFill/>
        </p:spPr>
        <p:txBody>
          <a:bodyPr wrap="square" rtlCol="0">
            <a:spAutoFit/>
          </a:bodyPr>
          <a:lstStyle/>
          <a:p>
            <a:r>
              <a:rPr lang="sr-Cyrl-RS" dirty="0"/>
              <a:t>Јавни наступи су се кроз историју мењали и напредовали, као и сама публика.</a:t>
            </a:r>
          </a:p>
          <a:p>
            <a:endParaRPr lang="sr-Cyrl-RS" dirty="0"/>
          </a:p>
          <a:p>
            <a:r>
              <a:rPr lang="sr-Cyrl-RS" dirty="0"/>
              <a:t>Исто то важи и за позоришне представе које су вид јавног наступа: данас су глумци далеко више ангажовани, имају боља средства за рад, од разних визуелних и аудио ефеката, па све до бољег простора где наступају.</a:t>
            </a:r>
          </a:p>
          <a:p>
            <a:endParaRPr lang="sr-Cyrl-RS" dirty="0"/>
          </a:p>
          <a:p>
            <a:r>
              <a:rPr lang="sr-Cyrl-RS" dirty="0"/>
              <a:t>Јавни наступи су данас уобичајени и свако се у различитим ситуацијама може наћи у улози говорника. Данас су доступне технике и курсеви говорништва и свако их уз мало труда и вежбе може савладати, док је то у прошлости било другачије - добри говорници били мудри људи, филозофи који су били цењени и људи су са великим интересовањем долазили да их слушају.</a:t>
            </a:r>
          </a:p>
          <a:p>
            <a:endParaRPr lang="sr-Cyrl-RS" dirty="0"/>
          </a:p>
          <a:p>
            <a:r>
              <a:rPr lang="sr-Cyrl-RS" dirty="0"/>
              <a:t>Са напретком цивилизације, технике и технологије, јавни наступи су доступнији, информације које се преносе се брже шире, а поред оних који се реализују у реалном времену, постоје и они који се одвијају у виртуелном свету и који на тај начин постају доступни и публици која јавни наступ посматра „из удобности собне фотеље“.</a:t>
            </a:r>
            <a:endParaRPr lang="en-US" dirty="0"/>
          </a:p>
        </p:txBody>
      </p:sp>
    </p:spTree>
    <p:extLst>
      <p:ext uri="{BB962C8B-B14F-4D97-AF65-F5344CB8AC3E}">
        <p14:creationId xmlns:p14="http://schemas.microsoft.com/office/powerpoint/2010/main" val="1999661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1805B8-3C67-2ACC-A2F0-4AD3E7BE11E4}"/>
              </a:ext>
            </a:extLst>
          </p:cNvPr>
          <p:cNvPicPr>
            <a:picLocks noChangeAspect="1"/>
          </p:cNvPicPr>
          <p:nvPr/>
        </p:nvPicPr>
        <p:blipFill>
          <a:blip r:embed="rId2"/>
          <a:stretch>
            <a:fillRect/>
          </a:stretch>
        </p:blipFill>
        <p:spPr>
          <a:xfrm>
            <a:off x="1" y="0"/>
            <a:ext cx="11048462" cy="6858000"/>
          </a:xfrm>
          <a:prstGeom prst="rect">
            <a:avLst/>
          </a:prstGeom>
        </p:spPr>
      </p:pic>
    </p:spTree>
    <p:extLst>
      <p:ext uri="{BB962C8B-B14F-4D97-AF65-F5344CB8AC3E}">
        <p14:creationId xmlns:p14="http://schemas.microsoft.com/office/powerpoint/2010/main" val="1679106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6DABE-80F2-E463-0DB5-CD142406A570}"/>
              </a:ext>
            </a:extLst>
          </p:cNvPr>
          <p:cNvSpPr>
            <a:spLocks noGrp="1"/>
          </p:cNvSpPr>
          <p:nvPr>
            <p:ph type="title"/>
          </p:nvPr>
        </p:nvSpPr>
        <p:spPr>
          <a:xfrm>
            <a:off x="953146" y="255723"/>
            <a:ext cx="2975675" cy="728419"/>
          </a:xfrm>
        </p:spPr>
        <p:txBody>
          <a:bodyPr>
            <a:normAutofit fontScale="90000"/>
          </a:bodyPr>
          <a:lstStyle/>
          <a:p>
            <a:r>
              <a:rPr lang="sr-Cyrl-RS" dirty="0"/>
              <a:t>Литература:</a:t>
            </a:r>
            <a:endParaRPr lang="en-US" dirty="0"/>
          </a:p>
        </p:txBody>
      </p:sp>
      <p:sp>
        <p:nvSpPr>
          <p:cNvPr id="3" name="TextBox 2">
            <a:extLst>
              <a:ext uri="{FF2B5EF4-FFF2-40B4-BE49-F238E27FC236}">
                <a16:creationId xmlns:a16="http://schemas.microsoft.com/office/drawing/2014/main" id="{C7199342-975D-30CD-1969-A8B77F8BE979}"/>
              </a:ext>
            </a:extLst>
          </p:cNvPr>
          <p:cNvSpPr txBox="1"/>
          <p:nvPr/>
        </p:nvSpPr>
        <p:spPr>
          <a:xfrm>
            <a:off x="1007390" y="1410346"/>
            <a:ext cx="8710047" cy="3693319"/>
          </a:xfrm>
          <a:prstGeom prst="rect">
            <a:avLst/>
          </a:prstGeom>
          <a:noFill/>
        </p:spPr>
        <p:txBody>
          <a:bodyPr wrap="square" rtlCol="0">
            <a:spAutoFit/>
          </a:bodyPr>
          <a:lstStyle/>
          <a:p>
            <a:r>
              <a:rPr lang="en-US" dirty="0">
                <a:hlinkClick r:id="rId2"/>
              </a:rPr>
              <a:t>https://www.javninastup.rs/</a:t>
            </a:r>
            <a:endParaRPr lang="sr-Cyrl-RS" dirty="0"/>
          </a:p>
          <a:p>
            <a:r>
              <a:rPr lang="en-US" dirty="0">
                <a:hlinkClick r:id="rId3"/>
              </a:rPr>
              <a:t>https://odseknis.akademijanis.edu.rs/wp-content/plugins/vts-predmeti/uploads/Javni%20nastup.pdf</a:t>
            </a:r>
            <a:endParaRPr lang="sr-Cyrl-RS" dirty="0"/>
          </a:p>
          <a:p>
            <a:r>
              <a:rPr lang="en-US" dirty="0">
                <a:hlinkClick r:id="rId4"/>
              </a:rPr>
              <a:t>https://www.institut.edu.rs/najveci-ucitelj-javnog-nastupa-njegove-lekcije/</a:t>
            </a:r>
            <a:endParaRPr lang="sr-Cyrl-RS" dirty="0"/>
          </a:p>
          <a:p>
            <a:r>
              <a:rPr lang="en-US" dirty="0">
                <a:hlinkClick r:id="rId5"/>
              </a:rPr>
              <a:t>https://www.slideshare.net/SlobodanRoksandi/javni-nastup-52885802</a:t>
            </a:r>
            <a:endParaRPr lang="sr-Cyrl-RS" dirty="0"/>
          </a:p>
          <a:p>
            <a:r>
              <a:rPr lang="en-US" dirty="0">
                <a:hlinkClick r:id="rId6"/>
              </a:rPr>
              <a:t>https://sr.wikipedia.org/sr-ec/%D0%9A%D0%BE%D0%BC%D1%83%D0%BD%D0%B8%D0%BA%D0%B0%D1%86%D0%B8%D1%98%D0%B0</a:t>
            </a:r>
            <a:endParaRPr lang="sr-Cyrl-RS" dirty="0"/>
          </a:p>
          <a:p>
            <a:r>
              <a:rPr lang="en-US" dirty="0">
                <a:hlinkClick r:id="rId7"/>
              </a:rPr>
              <a:t>https://sr.wikipedia.org/sr-ec/%D0%90%D0%BD%D1%82%D0%B8%D1%87%D0%BA%D0%B0_%D1%84%D0%B8%D0%BB%D0%BE%D0%B7%D0%BE%D1%84%D0%B8%D1%98%D0%B0</a:t>
            </a:r>
            <a:endParaRPr lang="sr-Cyrl-RS" dirty="0"/>
          </a:p>
          <a:p>
            <a:r>
              <a:rPr lang="en-US" dirty="0">
                <a:hlinkClick r:id="rId8"/>
              </a:rPr>
              <a:t>https://jezikmedijikulturablog.files.wordpress.com/2019/05/projekat-2018-2019.pdf</a:t>
            </a:r>
            <a:endParaRPr lang="sr-Cyrl-RS" dirty="0"/>
          </a:p>
          <a:p>
            <a:endParaRPr lang="en-US" dirty="0"/>
          </a:p>
        </p:txBody>
      </p:sp>
    </p:spTree>
    <p:extLst>
      <p:ext uri="{BB962C8B-B14F-4D97-AF65-F5344CB8AC3E}">
        <p14:creationId xmlns:p14="http://schemas.microsoft.com/office/powerpoint/2010/main" val="1414581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131198-6069-31BF-0AB8-3A65EA31CD76}"/>
              </a:ext>
            </a:extLst>
          </p:cNvPr>
          <p:cNvSpPr txBox="1"/>
          <p:nvPr/>
        </p:nvSpPr>
        <p:spPr>
          <a:xfrm>
            <a:off x="912628" y="746760"/>
            <a:ext cx="5181599" cy="2682240"/>
          </a:xfrm>
        </p:spPr>
        <p:txBody>
          <a:bodyPr vert="horz" lIns="91440" tIns="45720" rIns="91440" bIns="45720" rtlCol="0" anchor="b">
            <a:normAutofit/>
          </a:bodyPr>
          <a:lstStyle/>
          <a:p>
            <a:pPr>
              <a:lnSpc>
                <a:spcPct val="90000"/>
              </a:lnSpc>
              <a:spcBef>
                <a:spcPct val="0"/>
              </a:spcBef>
              <a:spcAft>
                <a:spcPts val="600"/>
              </a:spcAft>
            </a:pPr>
            <a:r>
              <a:rPr lang="en-US" sz="3400" b="1" dirty="0" err="1">
                <a:solidFill>
                  <a:schemeClr val="accent1"/>
                </a:solidFill>
                <a:latin typeface="+mj-lt"/>
                <a:ea typeface="+mj-ea"/>
                <a:cs typeface="+mj-cs"/>
              </a:rPr>
              <a:t>Јавни</a:t>
            </a:r>
            <a:r>
              <a:rPr lang="en-US" sz="3400" b="1" dirty="0">
                <a:solidFill>
                  <a:schemeClr val="accent1"/>
                </a:solidFill>
                <a:latin typeface="+mj-lt"/>
                <a:ea typeface="+mj-ea"/>
                <a:cs typeface="+mj-cs"/>
              </a:rPr>
              <a:t> </a:t>
            </a:r>
            <a:r>
              <a:rPr lang="en-US" sz="3400" b="1" dirty="0" err="1">
                <a:solidFill>
                  <a:schemeClr val="accent1"/>
                </a:solidFill>
                <a:latin typeface="+mj-lt"/>
                <a:ea typeface="+mj-ea"/>
                <a:cs typeface="+mj-cs"/>
              </a:rPr>
              <a:t>наступ</a:t>
            </a:r>
            <a:r>
              <a:rPr lang="en-US" sz="3400" b="1" dirty="0">
                <a:solidFill>
                  <a:schemeClr val="accent1"/>
                </a:solidFill>
                <a:latin typeface="+mj-lt"/>
                <a:ea typeface="+mj-ea"/>
                <a:cs typeface="+mj-cs"/>
              </a:rPr>
              <a:t> </a:t>
            </a:r>
            <a:r>
              <a:rPr lang="en-US" sz="3400" dirty="0" err="1">
                <a:latin typeface="+mj-lt"/>
                <a:ea typeface="+mj-ea"/>
                <a:cs typeface="+mj-cs"/>
              </a:rPr>
              <a:t>је</a:t>
            </a:r>
            <a:r>
              <a:rPr lang="en-US" sz="3400" dirty="0">
                <a:latin typeface="+mj-lt"/>
                <a:ea typeface="+mj-ea"/>
                <a:cs typeface="+mj-cs"/>
              </a:rPr>
              <a:t> </a:t>
            </a:r>
            <a:r>
              <a:rPr lang="en-US" sz="3400" dirty="0" err="1">
                <a:latin typeface="+mj-lt"/>
                <a:ea typeface="+mj-ea"/>
                <a:cs typeface="+mj-cs"/>
              </a:rPr>
              <a:t>говор</a:t>
            </a:r>
            <a:r>
              <a:rPr lang="en-US" sz="3400" dirty="0">
                <a:latin typeface="+mj-lt"/>
                <a:ea typeface="+mj-ea"/>
                <a:cs typeface="+mj-cs"/>
              </a:rPr>
              <a:t> </a:t>
            </a:r>
            <a:r>
              <a:rPr lang="en-US" sz="3400" dirty="0" err="1">
                <a:latin typeface="+mj-lt"/>
                <a:ea typeface="+mj-ea"/>
                <a:cs typeface="+mj-cs"/>
              </a:rPr>
              <a:t>намењен</a:t>
            </a:r>
            <a:r>
              <a:rPr lang="en-US" sz="3400" dirty="0">
                <a:latin typeface="+mj-lt"/>
                <a:ea typeface="+mj-ea"/>
                <a:cs typeface="+mj-cs"/>
              </a:rPr>
              <a:t> </a:t>
            </a:r>
            <a:r>
              <a:rPr lang="en-US" sz="3400" dirty="0" err="1">
                <a:latin typeface="+mj-lt"/>
                <a:ea typeface="+mj-ea"/>
                <a:cs typeface="+mj-cs"/>
              </a:rPr>
              <a:t>групи</a:t>
            </a:r>
            <a:r>
              <a:rPr lang="en-US" sz="3400" dirty="0">
                <a:latin typeface="+mj-lt"/>
                <a:ea typeface="+mj-ea"/>
                <a:cs typeface="+mj-cs"/>
              </a:rPr>
              <a:t> </a:t>
            </a:r>
            <a:r>
              <a:rPr lang="en-US" sz="3400" dirty="0" err="1">
                <a:latin typeface="+mj-lt"/>
                <a:ea typeface="+mj-ea"/>
                <a:cs typeface="+mj-cs"/>
              </a:rPr>
              <a:t>људи</a:t>
            </a:r>
            <a:r>
              <a:rPr lang="en-US" sz="3400" dirty="0">
                <a:latin typeface="+mj-lt"/>
                <a:ea typeface="+mj-ea"/>
                <a:cs typeface="+mj-cs"/>
              </a:rPr>
              <a:t> </a:t>
            </a:r>
            <a:r>
              <a:rPr lang="en-US" sz="3400" dirty="0" err="1">
                <a:latin typeface="+mj-lt"/>
                <a:ea typeface="+mj-ea"/>
                <a:cs typeface="+mj-cs"/>
              </a:rPr>
              <a:t>са</a:t>
            </a:r>
            <a:r>
              <a:rPr lang="en-US" sz="3400" dirty="0">
                <a:latin typeface="+mj-lt"/>
                <a:ea typeface="+mj-ea"/>
                <a:cs typeface="+mj-cs"/>
              </a:rPr>
              <a:t> </a:t>
            </a:r>
            <a:r>
              <a:rPr lang="en-US" sz="3400" dirty="0" err="1">
                <a:latin typeface="+mj-lt"/>
                <a:ea typeface="+mj-ea"/>
                <a:cs typeface="+mj-cs"/>
              </a:rPr>
              <a:t>намером</a:t>
            </a:r>
            <a:r>
              <a:rPr lang="en-US" sz="3400" dirty="0">
                <a:latin typeface="+mj-lt"/>
                <a:ea typeface="+mj-ea"/>
                <a:cs typeface="+mj-cs"/>
              </a:rPr>
              <a:t> </a:t>
            </a:r>
            <a:r>
              <a:rPr lang="en-US" sz="3400" dirty="0" err="1">
                <a:latin typeface="+mj-lt"/>
                <a:ea typeface="+mj-ea"/>
                <a:cs typeface="+mj-cs"/>
              </a:rPr>
              <a:t>обавештавања</a:t>
            </a:r>
            <a:r>
              <a:rPr lang="en-US" sz="3400" dirty="0">
                <a:latin typeface="+mj-lt"/>
                <a:ea typeface="+mj-ea"/>
                <a:cs typeface="+mj-cs"/>
              </a:rPr>
              <a:t>, </a:t>
            </a:r>
            <a:r>
              <a:rPr lang="en-US" sz="3400" dirty="0" err="1">
                <a:latin typeface="+mj-lt"/>
                <a:ea typeface="+mj-ea"/>
                <a:cs typeface="+mj-cs"/>
              </a:rPr>
              <a:t>утицања</a:t>
            </a:r>
            <a:r>
              <a:rPr lang="en-US" sz="3400" dirty="0">
                <a:latin typeface="+mj-lt"/>
                <a:ea typeface="+mj-ea"/>
                <a:cs typeface="+mj-cs"/>
              </a:rPr>
              <a:t> </a:t>
            </a:r>
            <a:r>
              <a:rPr lang="en-US" sz="3400" dirty="0" err="1">
                <a:latin typeface="+mj-lt"/>
                <a:ea typeface="+mj-ea"/>
                <a:cs typeface="+mj-cs"/>
              </a:rPr>
              <a:t>или</a:t>
            </a:r>
            <a:r>
              <a:rPr lang="en-US" sz="3400" dirty="0">
                <a:latin typeface="+mj-lt"/>
                <a:ea typeface="+mj-ea"/>
                <a:cs typeface="+mj-cs"/>
              </a:rPr>
              <a:t> </a:t>
            </a:r>
            <a:r>
              <a:rPr lang="en-US" sz="3400" dirty="0" err="1">
                <a:latin typeface="+mj-lt"/>
                <a:ea typeface="+mj-ea"/>
                <a:cs typeface="+mj-cs"/>
              </a:rPr>
              <a:t>забављања</a:t>
            </a:r>
            <a:r>
              <a:rPr lang="en-US" sz="3400" dirty="0">
                <a:latin typeface="+mj-lt"/>
                <a:ea typeface="+mj-ea"/>
                <a:cs typeface="+mj-cs"/>
              </a:rPr>
              <a:t>. </a:t>
            </a:r>
          </a:p>
        </p:txBody>
      </p:sp>
      <p:pic>
        <p:nvPicPr>
          <p:cNvPr id="6" name="Picture 2" descr="Javni nastup | PPT">
            <a:extLst>
              <a:ext uri="{FF2B5EF4-FFF2-40B4-BE49-F238E27FC236}">
                <a16:creationId xmlns:a16="http://schemas.microsoft.com/office/drawing/2014/main" id="{808F5D0F-EEEC-6A52-AD8C-1A622FB83F8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98464" y="239597"/>
            <a:ext cx="2695879" cy="1928784"/>
          </a:xfrm>
          <a:prstGeom prst="rect">
            <a:avLst/>
          </a:prstGeom>
          <a:solidFill>
            <a:srgbClr val="FFFFFF"/>
          </a:solidFill>
        </p:spPr>
      </p:pic>
      <p:pic>
        <p:nvPicPr>
          <p:cNvPr id="4" name="Picture 3" descr="A cartoon of a person standing at a podium with hands reaching out&#10;&#10;Description automatically generated">
            <a:extLst>
              <a:ext uri="{FF2B5EF4-FFF2-40B4-BE49-F238E27FC236}">
                <a16:creationId xmlns:a16="http://schemas.microsoft.com/office/drawing/2014/main" id="{08688F05-CA3F-F36D-45FE-8D8BCF3BC887}"/>
              </a:ext>
            </a:extLst>
          </p:cNvPr>
          <p:cNvPicPr>
            <a:picLocks noChangeAspect="1"/>
          </p:cNvPicPr>
          <p:nvPr/>
        </p:nvPicPr>
        <p:blipFill rotWithShape="1">
          <a:blip r:embed="rId3"/>
          <a:srcRect l="6383" r="7669" b="-1"/>
          <a:stretch/>
        </p:blipFill>
        <p:spPr>
          <a:xfrm>
            <a:off x="1021710" y="3636674"/>
            <a:ext cx="4976754" cy="2474565"/>
          </a:xfrm>
          <a:prstGeom prst="rect">
            <a:avLst/>
          </a:prstGeom>
          <a:noFill/>
        </p:spPr>
      </p:pic>
      <p:sp>
        <p:nvSpPr>
          <p:cNvPr id="15" name="Slide Number Placeholder 5">
            <a:extLst>
              <a:ext uri="{FF2B5EF4-FFF2-40B4-BE49-F238E27FC236}">
                <a16:creationId xmlns:a16="http://schemas.microsoft.com/office/drawing/2014/main" id="{28B954E5-2A8D-44FA-ABD2-4DE4CE1EE71F}"/>
              </a:ext>
            </a:extLst>
          </p:cNvPr>
          <p:cNvSpPr>
            <a:spLocks noGrp="1"/>
          </p:cNvSpPr>
          <p:nvPr>
            <p:ph type="sldNum" sz="quarter" idx="12"/>
          </p:nvPr>
        </p:nvSpPr>
        <p:spPr>
          <a:xfrm>
            <a:off x="10807995" y="6356350"/>
            <a:ext cx="723014" cy="365125"/>
          </a:xfrm>
        </p:spPr>
        <p:txBody>
          <a:bodyPr vert="horz" lIns="91440" tIns="45720" rIns="91440" bIns="45720" rtlCol="0" anchor="ctr">
            <a:normAutofit/>
          </a:bodyPr>
          <a:lstStyle/>
          <a:p>
            <a:pPr>
              <a:spcAft>
                <a:spcPts val="600"/>
              </a:spcAft>
            </a:pPr>
            <a:fld id="{2B6A0707-BFCA-4BDD-8B25-E2A14A0F80A6}" type="slidenum">
              <a:rPr lang="en-US" smtClean="0"/>
              <a:pPr>
                <a:spcAft>
                  <a:spcPts val="600"/>
                </a:spcAft>
              </a:pPr>
              <a:t>2</a:t>
            </a:fld>
            <a:endParaRPr lang="en-US"/>
          </a:p>
        </p:txBody>
      </p:sp>
      <p:sp>
        <p:nvSpPr>
          <p:cNvPr id="7" name="TextBox 6">
            <a:extLst>
              <a:ext uri="{FF2B5EF4-FFF2-40B4-BE49-F238E27FC236}">
                <a16:creationId xmlns:a16="http://schemas.microsoft.com/office/drawing/2014/main" id="{AE8DE819-0CAF-3C83-615F-6BE67E86604D}"/>
              </a:ext>
            </a:extLst>
          </p:cNvPr>
          <p:cNvSpPr txBox="1"/>
          <p:nvPr/>
        </p:nvSpPr>
        <p:spPr>
          <a:xfrm>
            <a:off x="6261316" y="2231755"/>
            <a:ext cx="5385661" cy="4247317"/>
          </a:xfrm>
          <a:prstGeom prst="rect">
            <a:avLst/>
          </a:prstGeom>
          <a:noFill/>
        </p:spPr>
        <p:txBody>
          <a:bodyPr wrap="square" rtlCol="0">
            <a:spAutoFit/>
          </a:bodyPr>
          <a:lstStyle/>
          <a:p>
            <a:r>
              <a:rPr lang="sr-Cyrl-RS" b="1" dirty="0">
                <a:solidFill>
                  <a:srgbClr val="0070C0"/>
                </a:solidFill>
              </a:rPr>
              <a:t>ТРЕМА</a:t>
            </a:r>
            <a:r>
              <a:rPr lang="sr-Cyrl-RS" dirty="0"/>
              <a:t> – за добар јавни наступ без треме потребна је добра припрема, сконцентрисаност на тему, правилно дисање и „никада не признати трему!“</a:t>
            </a:r>
          </a:p>
          <a:p>
            <a:r>
              <a:rPr lang="sr-Cyrl-RS" b="1" dirty="0">
                <a:solidFill>
                  <a:schemeClr val="accent3"/>
                </a:solidFill>
              </a:rPr>
              <a:t>ДИКЦИЈА</a:t>
            </a:r>
            <a:r>
              <a:rPr lang="sr-Cyrl-RS" dirty="0"/>
              <a:t> – јасан и разговетан изговор речи и наглашавање речи у складу са стандардом српског књижевног језика; истицање најважнијих речи и кључних порука, а паузу користити као моћно техничко средство.</a:t>
            </a:r>
          </a:p>
          <a:p>
            <a:r>
              <a:rPr lang="sr-Cyrl-RS" b="1" dirty="0">
                <a:solidFill>
                  <a:srgbClr val="FFC000"/>
                </a:solidFill>
              </a:rPr>
              <a:t>СТИЛ</a:t>
            </a:r>
            <a:r>
              <a:rPr lang="sr-Cyrl-RS" dirty="0"/>
              <a:t> – сликовитост у говору (приче, примери, анегдоте, поређења, метафоре) и избегавање поштапалица</a:t>
            </a:r>
          </a:p>
          <a:p>
            <a:r>
              <a:rPr lang="sr-Cyrl-RS" b="1" dirty="0">
                <a:solidFill>
                  <a:srgbClr val="00B050"/>
                </a:solidFill>
              </a:rPr>
              <a:t>ГОВОР ТЕЛА </a:t>
            </a:r>
            <a:r>
              <a:rPr lang="sr-Cyrl-RS" dirty="0"/>
              <a:t>– увежбавати покрете руку, исправно држање тела, контролисати мимику. Најважније је ускладити причу са говором тела.</a:t>
            </a:r>
            <a:endParaRPr lang="en-US" dirty="0"/>
          </a:p>
        </p:txBody>
      </p:sp>
    </p:spTree>
    <p:extLst>
      <p:ext uri="{BB962C8B-B14F-4D97-AF65-F5344CB8AC3E}">
        <p14:creationId xmlns:p14="http://schemas.microsoft.com/office/powerpoint/2010/main" val="231505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46D05-D856-4B7E-792C-E3CBFE29B7F4}"/>
              </a:ext>
            </a:extLst>
          </p:cNvPr>
          <p:cNvSpPr>
            <a:spLocks noGrp="1"/>
          </p:cNvSpPr>
          <p:nvPr>
            <p:ph type="title"/>
          </p:nvPr>
        </p:nvSpPr>
        <p:spPr>
          <a:xfrm>
            <a:off x="5440230" y="400058"/>
            <a:ext cx="5169001" cy="1314443"/>
          </a:xfrm>
        </p:spPr>
        <p:txBody>
          <a:bodyPr vert="horz" lIns="91440" tIns="45720" rIns="91440" bIns="45720" rtlCol="0" anchor="t">
            <a:normAutofit/>
          </a:bodyPr>
          <a:lstStyle/>
          <a:p>
            <a:r>
              <a:rPr lang="en-US" b="1" kern="1200" dirty="0">
                <a:solidFill>
                  <a:schemeClr val="tx1"/>
                </a:solidFill>
                <a:latin typeface="+mj-lt"/>
                <a:ea typeface="+mj-ea"/>
                <a:cs typeface="+mj-cs"/>
              </a:rPr>
              <a:t>КОМУНИКАЦИЈА</a:t>
            </a:r>
          </a:p>
        </p:txBody>
      </p:sp>
      <p:sp>
        <p:nvSpPr>
          <p:cNvPr id="3" name="TextBox 2">
            <a:extLst>
              <a:ext uri="{FF2B5EF4-FFF2-40B4-BE49-F238E27FC236}">
                <a16:creationId xmlns:a16="http://schemas.microsoft.com/office/drawing/2014/main" id="{E3F0D178-CD2F-0779-8106-E3F6C376342C}"/>
              </a:ext>
            </a:extLst>
          </p:cNvPr>
          <p:cNvSpPr txBox="1"/>
          <p:nvPr/>
        </p:nvSpPr>
        <p:spPr>
          <a:xfrm>
            <a:off x="4874217" y="1489518"/>
            <a:ext cx="4807864" cy="4968424"/>
          </a:xfrm>
        </p:spPr>
        <p:txBody>
          <a:bodyPr vert="horz" lIns="91440" tIns="45720" rIns="91440" bIns="45720" rtlCol="0">
            <a:noAutofit/>
          </a:bodyPr>
          <a:lstStyle/>
          <a:p>
            <a:pPr>
              <a:lnSpc>
                <a:spcPct val="110000"/>
              </a:lnSpc>
              <a:spcAft>
                <a:spcPts val="600"/>
              </a:spcAft>
              <a:buSzPct val="87000"/>
              <a:buFont typeface="Arial" panose="020B0604020202020204" pitchFamily="34" charset="0"/>
              <a:buChar char="•"/>
            </a:pPr>
            <a:r>
              <a:rPr lang="en-US" sz="1400" dirty="0" err="1"/>
              <a:t>Комуникација</a:t>
            </a:r>
            <a:r>
              <a:rPr lang="en-US" sz="1400" dirty="0"/>
              <a:t> </a:t>
            </a:r>
            <a:r>
              <a:rPr lang="en-US" sz="1400" dirty="0" err="1"/>
              <a:t>је</a:t>
            </a:r>
            <a:r>
              <a:rPr lang="en-US" sz="1400" dirty="0"/>
              <a:t> </a:t>
            </a:r>
            <a:r>
              <a:rPr lang="en-US" sz="1400" dirty="0" err="1"/>
              <a:t>чин</a:t>
            </a:r>
            <a:r>
              <a:rPr lang="en-US" sz="1400" dirty="0"/>
              <a:t> </a:t>
            </a:r>
            <a:r>
              <a:rPr lang="en-US" sz="1400" dirty="0" err="1"/>
              <a:t>преношења</a:t>
            </a:r>
            <a:r>
              <a:rPr lang="en-US" sz="1400" dirty="0"/>
              <a:t> </a:t>
            </a:r>
            <a:r>
              <a:rPr lang="en-US" sz="1400" dirty="0" err="1"/>
              <a:t>разумљиве</a:t>
            </a:r>
            <a:r>
              <a:rPr lang="en-US" sz="1400" dirty="0"/>
              <a:t> </a:t>
            </a:r>
            <a:r>
              <a:rPr lang="en-US" sz="1400" dirty="0" err="1"/>
              <a:t>информације</a:t>
            </a:r>
            <a:r>
              <a:rPr lang="en-US" sz="1400" dirty="0"/>
              <a:t> </a:t>
            </a:r>
            <a:r>
              <a:rPr lang="en-US" sz="1400" dirty="0" err="1"/>
              <a:t>саговорнику</a:t>
            </a:r>
            <a:r>
              <a:rPr lang="en-US" sz="1400" dirty="0"/>
              <a:t>.</a:t>
            </a:r>
          </a:p>
          <a:p>
            <a:pPr>
              <a:lnSpc>
                <a:spcPct val="110000"/>
              </a:lnSpc>
              <a:spcAft>
                <a:spcPts val="600"/>
              </a:spcAft>
              <a:buSzPct val="87000"/>
              <a:buFont typeface="Arial" panose="020B0604020202020204" pitchFamily="34" charset="0"/>
              <a:buChar char="•"/>
            </a:pPr>
            <a:r>
              <a:rPr lang="en-US" sz="1400" dirty="0" err="1"/>
              <a:t>Комуникацијом</a:t>
            </a:r>
            <a:r>
              <a:rPr lang="en-US" sz="1400" dirty="0"/>
              <a:t> </a:t>
            </a:r>
            <a:r>
              <a:rPr lang="en-US" sz="1400" dirty="0" err="1"/>
              <a:t>размењујемо</a:t>
            </a:r>
            <a:r>
              <a:rPr lang="en-US" sz="1400" dirty="0"/>
              <a:t> </a:t>
            </a:r>
            <a:r>
              <a:rPr lang="en-US" sz="1400" dirty="0" err="1"/>
              <a:t>мишљења</a:t>
            </a:r>
            <a:r>
              <a:rPr lang="en-US" sz="1400" dirty="0"/>
              <a:t> и </a:t>
            </a:r>
            <a:r>
              <a:rPr lang="en-US" sz="1400" dirty="0" err="1"/>
              <a:t>стичемо</a:t>
            </a:r>
            <a:r>
              <a:rPr lang="en-US" sz="1400" dirty="0"/>
              <a:t> </a:t>
            </a:r>
            <a:r>
              <a:rPr lang="en-US" sz="1400" dirty="0" err="1"/>
              <a:t>нова</a:t>
            </a:r>
            <a:r>
              <a:rPr lang="en-US" sz="1400" dirty="0"/>
              <a:t> </a:t>
            </a:r>
            <a:r>
              <a:rPr lang="en-US" sz="1400" dirty="0" err="1"/>
              <a:t>сазнања</a:t>
            </a:r>
            <a:r>
              <a:rPr lang="en-US" sz="1400" dirty="0"/>
              <a:t>.</a:t>
            </a:r>
          </a:p>
          <a:p>
            <a:pPr>
              <a:lnSpc>
                <a:spcPct val="110000"/>
              </a:lnSpc>
              <a:spcAft>
                <a:spcPts val="600"/>
              </a:spcAft>
              <a:buSzPct val="87000"/>
              <a:buFont typeface="Arial" panose="020B0604020202020204" pitchFamily="34" charset="0"/>
              <a:buChar char="•"/>
            </a:pPr>
            <a:r>
              <a:rPr lang="en-US" sz="1400" dirty="0" err="1"/>
              <a:t>Комуникација</a:t>
            </a:r>
            <a:r>
              <a:rPr lang="en-US" sz="1400" dirty="0"/>
              <a:t> </a:t>
            </a:r>
            <a:r>
              <a:rPr lang="en-US" sz="1400" dirty="0" err="1"/>
              <a:t>потиче</a:t>
            </a:r>
            <a:r>
              <a:rPr lang="en-US" sz="1400" dirty="0"/>
              <a:t> </a:t>
            </a:r>
            <a:r>
              <a:rPr lang="en-US" sz="1400" dirty="0" err="1"/>
              <a:t>од</a:t>
            </a:r>
            <a:r>
              <a:rPr lang="en-US" sz="1400" dirty="0"/>
              <a:t> </a:t>
            </a:r>
            <a:r>
              <a:rPr lang="en-US" sz="1400" dirty="0" err="1"/>
              <a:t>латинске</a:t>
            </a:r>
            <a:r>
              <a:rPr lang="en-US" sz="1400" dirty="0"/>
              <a:t> </a:t>
            </a:r>
            <a:r>
              <a:rPr lang="en-US" sz="1400" dirty="0" err="1"/>
              <a:t>речи</a:t>
            </a:r>
            <a:r>
              <a:rPr lang="en-US" sz="1400" dirty="0"/>
              <a:t> </a:t>
            </a:r>
            <a:r>
              <a:rPr lang="en-US" sz="1400" b="0" i="0" dirty="0" err="1">
                <a:effectLst/>
              </a:rPr>
              <a:t>commūnicāre</a:t>
            </a:r>
            <a:r>
              <a:rPr lang="en-US" sz="1400" b="0" i="0" dirty="0">
                <a:effectLst/>
              </a:rPr>
              <a:t> </a:t>
            </a:r>
            <a:r>
              <a:rPr lang="en-US" sz="1400" b="0" i="0" dirty="0" err="1">
                <a:effectLst/>
              </a:rPr>
              <a:t>са</a:t>
            </a:r>
            <a:r>
              <a:rPr lang="en-US" sz="1400" b="0" i="0" dirty="0">
                <a:effectLst/>
              </a:rPr>
              <a:t> </a:t>
            </a:r>
            <a:r>
              <a:rPr lang="en-US" sz="1400" b="0" i="0" dirty="0" err="1">
                <a:effectLst/>
              </a:rPr>
              <a:t>значењем</a:t>
            </a:r>
            <a:r>
              <a:rPr lang="en-US" sz="1400" b="0" i="0" dirty="0">
                <a:effectLst/>
              </a:rPr>
              <a:t> „</a:t>
            </a:r>
            <a:r>
              <a:rPr lang="en-US" sz="1400" b="0" i="0" dirty="0" err="1">
                <a:effectLst/>
              </a:rPr>
              <a:t>делити</a:t>
            </a:r>
            <a:r>
              <a:rPr lang="en-US" sz="1400" b="0" i="0" dirty="0">
                <a:effectLst/>
              </a:rPr>
              <a:t>“ </a:t>
            </a:r>
            <a:r>
              <a:rPr lang="en-US" sz="1400" b="0" i="0" dirty="0" err="1">
                <a:effectLst/>
              </a:rPr>
              <a:t>или</a:t>
            </a:r>
            <a:r>
              <a:rPr lang="en-US" sz="1400" b="0" i="0" dirty="0">
                <a:effectLst/>
              </a:rPr>
              <a:t> „</a:t>
            </a:r>
            <a:r>
              <a:rPr lang="en-US" sz="1400" b="0" i="0" dirty="0" err="1">
                <a:effectLst/>
              </a:rPr>
              <a:t>учинити</a:t>
            </a:r>
            <a:r>
              <a:rPr lang="en-US" sz="1400" b="0" i="0" dirty="0">
                <a:effectLst/>
              </a:rPr>
              <a:t> </a:t>
            </a:r>
            <a:r>
              <a:rPr lang="en-US" sz="1400" b="0" i="0" dirty="0" err="1">
                <a:effectLst/>
              </a:rPr>
              <a:t>заједничким</a:t>
            </a:r>
            <a:r>
              <a:rPr lang="en-US" sz="1400" b="0" i="0" dirty="0">
                <a:effectLst/>
              </a:rPr>
              <a:t>; </a:t>
            </a:r>
            <a:r>
              <a:rPr lang="en-US" sz="1400" b="0" i="0" dirty="0" err="1">
                <a:effectLst/>
              </a:rPr>
              <a:t>саопштити</a:t>
            </a:r>
            <a:r>
              <a:rPr lang="en-US" sz="1400" b="0" i="0" dirty="0">
                <a:effectLst/>
              </a:rPr>
              <a:t>; </a:t>
            </a:r>
            <a:r>
              <a:rPr lang="en-US" sz="1400" b="0" i="0" dirty="0" err="1">
                <a:effectLst/>
              </a:rPr>
              <a:t>објавити</a:t>
            </a:r>
            <a:r>
              <a:rPr lang="en-US" sz="1400" b="0" i="0" dirty="0">
                <a:effectLst/>
              </a:rPr>
              <a:t>, </a:t>
            </a:r>
            <a:r>
              <a:rPr lang="en-US" sz="1400" b="0" i="0" dirty="0" err="1">
                <a:effectLst/>
              </a:rPr>
              <a:t>што</a:t>
            </a:r>
            <a:r>
              <a:rPr lang="en-US" sz="1400" b="0" i="0" dirty="0">
                <a:effectLst/>
              </a:rPr>
              <a:t> </a:t>
            </a:r>
            <a:r>
              <a:rPr lang="en-US" sz="1400" b="0" i="0" dirty="0" err="1">
                <a:effectLst/>
              </a:rPr>
              <a:t>би</a:t>
            </a:r>
            <a:r>
              <a:rPr lang="en-US" sz="1400" b="0" i="0" dirty="0">
                <a:effectLst/>
              </a:rPr>
              <a:t> </a:t>
            </a:r>
            <a:r>
              <a:rPr lang="en-US" sz="1400" b="0" i="0" dirty="0" err="1">
                <a:effectLst/>
              </a:rPr>
              <a:t>се</a:t>
            </a:r>
            <a:r>
              <a:rPr lang="en-US" sz="1400" b="0" i="0" dirty="0">
                <a:effectLst/>
              </a:rPr>
              <a:t> </a:t>
            </a:r>
            <a:r>
              <a:rPr lang="en-US" sz="1400" b="0" i="0" dirty="0" err="1">
                <a:effectLst/>
              </a:rPr>
              <a:t>могло</a:t>
            </a:r>
            <a:r>
              <a:rPr lang="en-US" sz="1400" b="0" i="0" dirty="0">
                <a:effectLst/>
              </a:rPr>
              <a:t> </a:t>
            </a:r>
            <a:r>
              <a:rPr lang="en-US" sz="1400" b="0" i="0" dirty="0" err="1">
                <a:effectLst/>
              </a:rPr>
              <a:t>схватити</a:t>
            </a:r>
            <a:r>
              <a:rPr lang="en-US" sz="1400" b="0" i="0" dirty="0">
                <a:effectLst/>
              </a:rPr>
              <a:t> </a:t>
            </a:r>
            <a:r>
              <a:rPr lang="en-US" sz="1400" b="0" i="0" dirty="0" err="1">
                <a:effectLst/>
              </a:rPr>
              <a:t>као</a:t>
            </a:r>
            <a:r>
              <a:rPr lang="en-US" sz="1400" b="0" i="0" dirty="0">
                <a:effectLst/>
              </a:rPr>
              <a:t> </a:t>
            </a:r>
            <a:r>
              <a:rPr lang="en-US" sz="1400" b="0" i="0" dirty="0" err="1">
                <a:effectLst/>
              </a:rPr>
              <a:t>дељење</a:t>
            </a:r>
            <a:r>
              <a:rPr lang="en-US" sz="1400" b="0" i="0" dirty="0">
                <a:effectLst/>
              </a:rPr>
              <a:t> </a:t>
            </a:r>
            <a:r>
              <a:rPr lang="en-US" sz="1400" b="0" i="0" dirty="0" err="1">
                <a:effectLst/>
              </a:rPr>
              <a:t>информација</a:t>
            </a:r>
            <a:r>
              <a:rPr lang="en-US" sz="1400" b="0" i="0" dirty="0">
                <a:effectLst/>
              </a:rPr>
              <a:t>.</a:t>
            </a:r>
          </a:p>
          <a:p>
            <a:pPr>
              <a:lnSpc>
                <a:spcPct val="110000"/>
              </a:lnSpc>
              <a:spcAft>
                <a:spcPts val="600"/>
              </a:spcAft>
              <a:buSzPct val="87000"/>
              <a:buFont typeface="Arial" panose="020B0604020202020204" pitchFamily="34" charset="0"/>
              <a:buChar char="•"/>
            </a:pPr>
            <a:r>
              <a:rPr lang="en-US" sz="1400" dirty="0" err="1"/>
              <a:t>Постоји</a:t>
            </a:r>
            <a:r>
              <a:rPr lang="en-US" sz="1400" dirty="0"/>
              <a:t> </a:t>
            </a:r>
            <a:r>
              <a:rPr lang="en-US" sz="1400" dirty="0" err="1"/>
              <a:t>вербална</a:t>
            </a:r>
            <a:r>
              <a:rPr lang="en-US" sz="1400" dirty="0"/>
              <a:t> </a:t>
            </a:r>
            <a:r>
              <a:rPr lang="en-US" sz="1400" dirty="0" err="1"/>
              <a:t>комуникација</a:t>
            </a:r>
            <a:r>
              <a:rPr lang="en-US" sz="1400" dirty="0"/>
              <a:t> (</a:t>
            </a:r>
            <a:r>
              <a:rPr lang="en-US" sz="1400" dirty="0" err="1"/>
              <a:t>она</a:t>
            </a:r>
            <a:r>
              <a:rPr lang="en-US" sz="1400" dirty="0"/>
              <a:t> </a:t>
            </a:r>
            <a:r>
              <a:rPr lang="en-US" sz="1400" dirty="0" err="1"/>
              <a:t>која</a:t>
            </a:r>
            <a:r>
              <a:rPr lang="en-US" sz="1400" dirty="0"/>
              <a:t> </a:t>
            </a:r>
            <a:r>
              <a:rPr lang="en-US" sz="1400" dirty="0" err="1"/>
              <a:t>се</a:t>
            </a:r>
            <a:r>
              <a:rPr lang="en-US" sz="1400" dirty="0"/>
              <a:t> </a:t>
            </a:r>
            <a:r>
              <a:rPr lang="en-US" sz="1400" dirty="0" err="1"/>
              <a:t>одвија</a:t>
            </a:r>
            <a:r>
              <a:rPr lang="en-US" sz="1400" dirty="0"/>
              <a:t> </a:t>
            </a:r>
            <a:r>
              <a:rPr lang="en-US" sz="1400" dirty="0" err="1"/>
              <a:t>посредством</a:t>
            </a:r>
            <a:r>
              <a:rPr lang="en-US" sz="1400" dirty="0"/>
              <a:t> </a:t>
            </a:r>
            <a:r>
              <a:rPr lang="en-US" sz="1400" dirty="0" err="1"/>
              <a:t>говора</a:t>
            </a:r>
            <a:r>
              <a:rPr lang="en-US" sz="1400" dirty="0"/>
              <a:t>, </a:t>
            </a:r>
            <a:r>
              <a:rPr lang="en-US" sz="1400" dirty="0" err="1"/>
              <a:t>односно</a:t>
            </a:r>
            <a:r>
              <a:rPr lang="en-US" sz="1400" dirty="0"/>
              <a:t> </a:t>
            </a:r>
            <a:r>
              <a:rPr lang="en-US" sz="1400" dirty="0" err="1"/>
              <a:t>језика</a:t>
            </a:r>
            <a:r>
              <a:rPr lang="en-US" sz="1400" dirty="0"/>
              <a:t>) и </a:t>
            </a:r>
            <a:r>
              <a:rPr lang="en-US" sz="1400" dirty="0" err="1"/>
              <a:t>невербална</a:t>
            </a:r>
            <a:r>
              <a:rPr lang="en-US" sz="1400" dirty="0"/>
              <a:t> </a:t>
            </a:r>
            <a:r>
              <a:rPr lang="en-US" sz="1400" dirty="0" err="1"/>
              <a:t>комуникација</a:t>
            </a:r>
            <a:r>
              <a:rPr lang="en-US" sz="1400" dirty="0"/>
              <a:t> (</a:t>
            </a:r>
            <a:r>
              <a:rPr lang="en-US" sz="1400" dirty="0" err="1"/>
              <a:t>она</a:t>
            </a:r>
            <a:r>
              <a:rPr lang="en-US" sz="1400" dirty="0"/>
              <a:t> </a:t>
            </a:r>
            <a:r>
              <a:rPr lang="en-US" sz="1400" dirty="0" err="1"/>
              <a:t>која</a:t>
            </a:r>
            <a:r>
              <a:rPr lang="en-US" sz="1400" dirty="0"/>
              <a:t> </a:t>
            </a:r>
            <a:r>
              <a:rPr lang="en-US" sz="1400" dirty="0" err="1"/>
              <a:t>представља</a:t>
            </a:r>
            <a:r>
              <a:rPr lang="en-US" sz="1400" dirty="0"/>
              <a:t> </a:t>
            </a:r>
            <a:r>
              <a:rPr lang="en-US" sz="1400" dirty="0" err="1"/>
              <a:t>све</a:t>
            </a:r>
            <a:r>
              <a:rPr lang="en-US" sz="1400" dirty="0"/>
              <a:t> </a:t>
            </a:r>
            <a:r>
              <a:rPr lang="en-US" sz="1400" dirty="0" err="1"/>
              <a:t>оно</a:t>
            </a:r>
            <a:r>
              <a:rPr lang="en-US" sz="1400" dirty="0"/>
              <a:t> </a:t>
            </a:r>
            <a:r>
              <a:rPr lang="en-US" sz="1400" dirty="0" err="1"/>
              <a:t>што</a:t>
            </a:r>
            <a:r>
              <a:rPr lang="en-US" sz="1400" dirty="0"/>
              <a:t> </a:t>
            </a:r>
            <a:r>
              <a:rPr lang="en-US" sz="1400" dirty="0" err="1"/>
              <a:t>се</a:t>
            </a:r>
            <a:r>
              <a:rPr lang="en-US" sz="1400" dirty="0"/>
              <a:t> у </a:t>
            </a:r>
            <a:r>
              <a:rPr lang="en-US" sz="1400" dirty="0" err="1"/>
              <a:t>комуникацији</a:t>
            </a:r>
            <a:r>
              <a:rPr lang="en-US" sz="1400" dirty="0"/>
              <a:t> </a:t>
            </a:r>
            <a:r>
              <a:rPr lang="en-US" sz="1400" dirty="0" err="1"/>
              <a:t>не</a:t>
            </a:r>
            <a:r>
              <a:rPr lang="en-US" sz="1400" dirty="0"/>
              <a:t> </a:t>
            </a:r>
            <a:r>
              <a:rPr lang="en-US" sz="1400" dirty="0" err="1"/>
              <a:t>изрази</a:t>
            </a:r>
            <a:r>
              <a:rPr lang="en-US" sz="1400" dirty="0"/>
              <a:t> </a:t>
            </a:r>
            <a:r>
              <a:rPr lang="en-US" sz="1400" dirty="0" err="1"/>
              <a:t>речима</a:t>
            </a:r>
            <a:r>
              <a:rPr lang="en-US" sz="1400" dirty="0"/>
              <a:t> </a:t>
            </a:r>
            <a:r>
              <a:rPr lang="en-US" sz="1400" dirty="0" err="1"/>
              <a:t>већ</a:t>
            </a:r>
            <a:r>
              <a:rPr lang="en-US" sz="1400" dirty="0"/>
              <a:t> </a:t>
            </a:r>
            <a:r>
              <a:rPr lang="en-US" sz="1400" dirty="0" err="1"/>
              <a:t>говором</a:t>
            </a:r>
            <a:r>
              <a:rPr lang="en-US" sz="1400" dirty="0"/>
              <a:t> </a:t>
            </a:r>
            <a:r>
              <a:rPr lang="en-US" sz="1400" dirty="0" err="1"/>
              <a:t>тела</a:t>
            </a:r>
            <a:r>
              <a:rPr lang="en-US" sz="1400" dirty="0"/>
              <a:t>, </a:t>
            </a:r>
            <a:r>
              <a:rPr lang="en-US" sz="1400" dirty="0" err="1"/>
              <a:t>мимиком</a:t>
            </a:r>
            <a:r>
              <a:rPr lang="en-US" sz="1400" dirty="0"/>
              <a:t>, </a:t>
            </a:r>
            <a:r>
              <a:rPr lang="en-US" sz="1400" dirty="0" err="1"/>
              <a:t>тоном</a:t>
            </a:r>
            <a:r>
              <a:rPr lang="en-US" sz="1400" dirty="0"/>
              <a:t> </a:t>
            </a:r>
            <a:r>
              <a:rPr lang="en-US" sz="1400" dirty="0" err="1"/>
              <a:t>гласа</a:t>
            </a:r>
            <a:r>
              <a:rPr lang="en-US" sz="1400" dirty="0"/>
              <a:t> и </a:t>
            </a:r>
            <a:r>
              <a:rPr lang="en-US" sz="1400" dirty="0" err="1"/>
              <a:t>слично</a:t>
            </a:r>
            <a:r>
              <a:rPr lang="en-US" sz="1400" dirty="0"/>
              <a:t>) а </a:t>
            </a:r>
            <a:r>
              <a:rPr lang="en-US" sz="1400" dirty="0" err="1"/>
              <a:t>обе</a:t>
            </a:r>
            <a:r>
              <a:rPr lang="en-US" sz="1400" dirty="0"/>
              <a:t> </a:t>
            </a:r>
            <a:r>
              <a:rPr lang="en-US" sz="1400" dirty="0" err="1"/>
              <a:t>су</a:t>
            </a:r>
            <a:r>
              <a:rPr lang="en-US" sz="1400" dirty="0"/>
              <a:t> </a:t>
            </a:r>
            <a:r>
              <a:rPr lang="en-US" sz="1400" dirty="0" err="1"/>
              <a:t>подједнако</a:t>
            </a:r>
            <a:r>
              <a:rPr lang="en-US" sz="1400" dirty="0"/>
              <a:t> </a:t>
            </a:r>
            <a:r>
              <a:rPr lang="en-US" sz="1400" dirty="0" err="1"/>
              <a:t>значајне</a:t>
            </a:r>
            <a:r>
              <a:rPr lang="en-US" sz="1400" dirty="0"/>
              <a:t> </a:t>
            </a:r>
            <a:r>
              <a:rPr lang="en-US" sz="1400" dirty="0" err="1"/>
              <a:t>за</a:t>
            </a:r>
            <a:r>
              <a:rPr lang="en-US" sz="1400" dirty="0"/>
              <a:t> </a:t>
            </a:r>
            <a:r>
              <a:rPr lang="en-US" sz="1400" dirty="0" err="1"/>
              <a:t>јавни</a:t>
            </a:r>
            <a:r>
              <a:rPr lang="en-US" sz="1400" dirty="0"/>
              <a:t> </a:t>
            </a:r>
            <a:r>
              <a:rPr lang="en-US" sz="1400" dirty="0" err="1"/>
              <a:t>наступ</a:t>
            </a:r>
            <a:r>
              <a:rPr lang="en-US" sz="1400" dirty="0"/>
              <a:t>.</a:t>
            </a:r>
          </a:p>
          <a:p>
            <a:pPr>
              <a:lnSpc>
                <a:spcPct val="110000"/>
              </a:lnSpc>
              <a:spcAft>
                <a:spcPts val="600"/>
              </a:spcAft>
              <a:buSzPct val="87000"/>
              <a:buFont typeface="Arial" panose="020B0604020202020204" pitchFamily="34" charset="0"/>
              <a:buChar char="•"/>
            </a:pPr>
            <a:r>
              <a:rPr lang="en-US" sz="1400" dirty="0" err="1"/>
              <a:t>Комуникација</a:t>
            </a:r>
            <a:r>
              <a:rPr lang="en-US" sz="1400" dirty="0"/>
              <a:t> </a:t>
            </a:r>
            <a:r>
              <a:rPr lang="en-US" sz="1400" dirty="0" err="1"/>
              <a:t>се</a:t>
            </a:r>
            <a:r>
              <a:rPr lang="en-US" sz="1400" dirty="0"/>
              <a:t> </a:t>
            </a:r>
            <a:r>
              <a:rPr lang="en-US" sz="1400" dirty="0" err="1"/>
              <a:t>током</a:t>
            </a:r>
            <a:r>
              <a:rPr lang="en-US" sz="1400" dirty="0"/>
              <a:t> </a:t>
            </a:r>
            <a:r>
              <a:rPr lang="en-US" sz="1400" dirty="0" err="1"/>
              <a:t>историје</a:t>
            </a:r>
            <a:r>
              <a:rPr lang="en-US" sz="1400" dirty="0"/>
              <a:t> </a:t>
            </a:r>
            <a:r>
              <a:rPr lang="en-US" sz="1400" dirty="0" err="1"/>
              <a:t>мењала</a:t>
            </a:r>
            <a:r>
              <a:rPr lang="en-US" sz="1400" dirty="0"/>
              <a:t>, </a:t>
            </a:r>
            <a:r>
              <a:rPr lang="en-US" sz="1400" dirty="0" err="1"/>
              <a:t>али</a:t>
            </a:r>
            <a:r>
              <a:rPr lang="en-US" sz="1400" dirty="0"/>
              <a:t> </a:t>
            </a:r>
            <a:r>
              <a:rPr lang="en-US" sz="1400" dirty="0" err="1"/>
              <a:t>се</a:t>
            </a:r>
            <a:r>
              <a:rPr lang="en-US" sz="1400" dirty="0"/>
              <a:t> </a:t>
            </a:r>
            <a:r>
              <a:rPr lang="en-US" sz="1400" dirty="0" err="1"/>
              <a:t>јасно</a:t>
            </a:r>
            <a:r>
              <a:rPr lang="en-US" sz="1400" dirty="0"/>
              <a:t> </a:t>
            </a:r>
            <a:r>
              <a:rPr lang="en-US" sz="1400" dirty="0" err="1"/>
              <a:t>уочавају</a:t>
            </a:r>
            <a:r>
              <a:rPr lang="en-US" sz="1400" dirty="0"/>
              <a:t> и </a:t>
            </a:r>
            <a:r>
              <a:rPr lang="en-US" sz="1400" dirty="0" err="1"/>
              <a:t>сличности</a:t>
            </a:r>
            <a:r>
              <a:rPr lang="en-US" sz="1400" dirty="0"/>
              <a:t> и </a:t>
            </a:r>
            <a:r>
              <a:rPr lang="en-US" sz="1400" dirty="0" err="1"/>
              <a:t>различитости</a:t>
            </a:r>
            <a:r>
              <a:rPr lang="en-US" sz="1400" dirty="0"/>
              <a:t> у </a:t>
            </a:r>
            <a:r>
              <a:rPr lang="en-US" sz="1400" dirty="0" err="1"/>
              <a:t>јавном</a:t>
            </a:r>
            <a:r>
              <a:rPr lang="en-US" sz="1400" dirty="0"/>
              <a:t> </a:t>
            </a:r>
            <a:r>
              <a:rPr lang="en-US" sz="1400" dirty="0" err="1"/>
              <a:t>наступу</a:t>
            </a:r>
            <a:r>
              <a:rPr lang="en-US" sz="1400" dirty="0"/>
              <a:t> </a:t>
            </a:r>
            <a:r>
              <a:rPr lang="en-US" sz="1400" dirty="0" err="1"/>
              <a:t>некад</a:t>
            </a:r>
            <a:r>
              <a:rPr lang="en-US" sz="1400" dirty="0"/>
              <a:t> и </a:t>
            </a:r>
            <a:r>
              <a:rPr lang="en-US" sz="1400" dirty="0" err="1"/>
              <a:t>јавном</a:t>
            </a:r>
            <a:r>
              <a:rPr lang="en-US" sz="1400" dirty="0"/>
              <a:t> </a:t>
            </a:r>
            <a:r>
              <a:rPr lang="en-US" sz="1400" dirty="0" err="1"/>
              <a:t>наступу</a:t>
            </a:r>
            <a:r>
              <a:rPr lang="en-US" sz="1400" dirty="0"/>
              <a:t> </a:t>
            </a:r>
            <a:r>
              <a:rPr lang="en-US" sz="1400" dirty="0" err="1"/>
              <a:t>сада</a:t>
            </a:r>
            <a:r>
              <a:rPr lang="en-US" sz="1400" dirty="0"/>
              <a:t>.</a:t>
            </a:r>
          </a:p>
        </p:txBody>
      </p:sp>
      <p:pic>
        <p:nvPicPr>
          <p:cNvPr id="4" name="Picture 3">
            <a:extLst>
              <a:ext uri="{FF2B5EF4-FFF2-40B4-BE49-F238E27FC236}">
                <a16:creationId xmlns:a16="http://schemas.microsoft.com/office/drawing/2014/main" id="{B05F7164-84F3-2C4C-1BDF-682F8A05D0DB}"/>
              </a:ext>
            </a:extLst>
          </p:cNvPr>
          <p:cNvPicPr>
            <a:picLocks noChangeAspect="1"/>
          </p:cNvPicPr>
          <p:nvPr/>
        </p:nvPicPr>
        <p:blipFill rotWithShape="1">
          <a:blip r:embed="rId2"/>
          <a:srcRect r="13998" b="1"/>
          <a:stretch/>
        </p:blipFill>
        <p:spPr>
          <a:xfrm>
            <a:off x="21" y="1"/>
            <a:ext cx="4626224" cy="3012320"/>
          </a:xfrm>
          <a:prstGeom prst="rect">
            <a:avLst/>
          </a:prstGeom>
          <a:noFill/>
        </p:spPr>
      </p:pic>
      <p:pic>
        <p:nvPicPr>
          <p:cNvPr id="5" name="Picture 4">
            <a:extLst>
              <a:ext uri="{FF2B5EF4-FFF2-40B4-BE49-F238E27FC236}">
                <a16:creationId xmlns:a16="http://schemas.microsoft.com/office/drawing/2014/main" id="{9BD4048D-1528-6EBE-4FB3-5E8E16FE02F5}"/>
              </a:ext>
            </a:extLst>
          </p:cNvPr>
          <p:cNvPicPr>
            <a:picLocks noChangeAspect="1"/>
          </p:cNvPicPr>
          <p:nvPr/>
        </p:nvPicPr>
        <p:blipFill rotWithShape="1">
          <a:blip r:embed="rId3"/>
          <a:srcRect t="1715" r="-3" b="-3"/>
          <a:stretch/>
        </p:blipFill>
        <p:spPr>
          <a:xfrm>
            <a:off x="88333" y="3054941"/>
            <a:ext cx="4537912" cy="3429000"/>
          </a:xfrm>
          <a:prstGeom prst="rect">
            <a:avLst/>
          </a:prstGeom>
          <a:noFill/>
        </p:spPr>
      </p:pic>
      <p:sp>
        <p:nvSpPr>
          <p:cNvPr id="10" name="Date Placeholder 3">
            <a:extLst>
              <a:ext uri="{FF2B5EF4-FFF2-40B4-BE49-F238E27FC236}">
                <a16:creationId xmlns:a16="http://schemas.microsoft.com/office/drawing/2014/main" id="{1F044AAC-B761-4B43-A7F5-E83A2E6C3D2E}"/>
              </a:ext>
            </a:extLst>
          </p:cNvPr>
          <p:cNvSpPr>
            <a:spLocks noGrp="1"/>
          </p:cNvSpPr>
          <p:nvPr>
            <p:ph type="dt" sz="half" idx="10"/>
          </p:nvPr>
        </p:nvSpPr>
        <p:spPr>
          <a:xfrm>
            <a:off x="912628" y="6356350"/>
            <a:ext cx="2743200" cy="365125"/>
          </a:xfrm>
        </p:spPr>
        <p:txBody>
          <a:bodyPr/>
          <a:lstStyle/>
          <a:p>
            <a:pPr>
              <a:spcAft>
                <a:spcPts val="600"/>
              </a:spcAft>
            </a:pPr>
            <a:fld id="{238A62C4-9532-477E-82D0-1BD0CBC71971}" type="datetime1">
              <a:rPr lang="en-US" smtClean="0">
                <a:solidFill>
                  <a:srgbClr val="FFFFFF"/>
                </a:solidFill>
                <a:effectLst>
                  <a:outerShdw blurRad="38100" dist="38100" dir="2700000" algn="tl">
                    <a:srgbClr val="000000">
                      <a:alpha val="43137"/>
                    </a:srgbClr>
                  </a:outerShdw>
                </a:effectLst>
              </a:rPr>
              <a:pPr>
                <a:spcAft>
                  <a:spcPts val="600"/>
                </a:spcAft>
              </a:pPr>
              <a:t>5/26/2024</a:t>
            </a:fld>
            <a:endParaRPr lang="en-US">
              <a:solidFill>
                <a:srgbClr val="FFFFFF"/>
              </a:solidFill>
              <a:effectLst>
                <a:outerShdw blurRad="38100" dist="38100" dir="2700000" algn="tl">
                  <a:srgbClr val="000000">
                    <a:alpha val="43137"/>
                  </a:srgbClr>
                </a:outerShdw>
              </a:effectLst>
            </a:endParaRPr>
          </a:p>
        </p:txBody>
      </p:sp>
      <p:sp>
        <p:nvSpPr>
          <p:cNvPr id="12" name="Footer Placeholder 4">
            <a:extLst>
              <a:ext uri="{FF2B5EF4-FFF2-40B4-BE49-F238E27FC236}">
                <a16:creationId xmlns:a16="http://schemas.microsoft.com/office/drawing/2014/main" id="{5A5D6226-C153-4C5F-B30C-5656FEDF3F73}"/>
              </a:ext>
            </a:extLst>
          </p:cNvPr>
          <p:cNvSpPr>
            <a:spLocks noGrp="1"/>
          </p:cNvSpPr>
          <p:nvPr>
            <p:ph type="ftr" sz="quarter" idx="11"/>
          </p:nvPr>
        </p:nvSpPr>
        <p:spPr>
          <a:xfrm>
            <a:off x="6767622" y="6356350"/>
            <a:ext cx="4040373" cy="365125"/>
          </a:xfrm>
        </p:spPr>
        <p:txBody>
          <a:bodyPr/>
          <a:lstStyle/>
          <a:p>
            <a:pPr>
              <a:spcAft>
                <a:spcPts val="600"/>
              </a:spcAft>
            </a:pPr>
            <a:r>
              <a:rPr lang="en-US" dirty="0"/>
              <a:t>Sample Footer Text</a:t>
            </a:r>
          </a:p>
        </p:txBody>
      </p:sp>
      <p:sp>
        <p:nvSpPr>
          <p:cNvPr id="14" name="Slide Number Placeholder 5">
            <a:extLst>
              <a:ext uri="{FF2B5EF4-FFF2-40B4-BE49-F238E27FC236}">
                <a16:creationId xmlns:a16="http://schemas.microsoft.com/office/drawing/2014/main" id="{86091187-3CD7-4891-BB4A-9A3F2309F149}"/>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pPr>
                <a:spcAft>
                  <a:spcPts val="600"/>
                </a:spcAft>
              </a:pPr>
              <a:t>3</a:t>
            </a:fld>
            <a:endParaRPr lang="en-US"/>
          </a:p>
        </p:txBody>
      </p:sp>
    </p:spTree>
    <p:extLst>
      <p:ext uri="{BB962C8B-B14F-4D97-AF65-F5344CB8AC3E}">
        <p14:creationId xmlns:p14="http://schemas.microsoft.com/office/powerpoint/2010/main" val="1609810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4271-EB54-59A4-1AF2-63028A2AAAB9}"/>
              </a:ext>
            </a:extLst>
          </p:cNvPr>
          <p:cNvSpPr>
            <a:spLocks noGrp="1"/>
          </p:cNvSpPr>
          <p:nvPr>
            <p:ph type="title"/>
          </p:nvPr>
        </p:nvSpPr>
        <p:spPr>
          <a:xfrm>
            <a:off x="898902" y="286720"/>
            <a:ext cx="7787898" cy="1187570"/>
          </a:xfrm>
        </p:spPr>
        <p:txBody>
          <a:bodyPr/>
          <a:lstStyle/>
          <a:p>
            <a:r>
              <a:rPr lang="sr-Cyrl-RS" dirty="0">
                <a:solidFill>
                  <a:schemeClr val="accent1">
                    <a:lumMod val="75000"/>
                  </a:schemeClr>
                </a:solidFill>
              </a:rPr>
              <a:t>Најранији облици јавног наступа</a:t>
            </a:r>
            <a:endParaRPr lang="en-US" dirty="0">
              <a:solidFill>
                <a:schemeClr val="accent1">
                  <a:lumMod val="75000"/>
                </a:schemeClr>
              </a:solidFill>
            </a:endParaRPr>
          </a:p>
        </p:txBody>
      </p:sp>
      <p:pic>
        <p:nvPicPr>
          <p:cNvPr id="3" name="Picture 2">
            <a:extLst>
              <a:ext uri="{FF2B5EF4-FFF2-40B4-BE49-F238E27FC236}">
                <a16:creationId xmlns:a16="http://schemas.microsoft.com/office/drawing/2014/main" id="{80F05E64-E03B-0BB7-1EC0-681CF187108D}"/>
              </a:ext>
            </a:extLst>
          </p:cNvPr>
          <p:cNvPicPr>
            <a:picLocks noChangeAspect="1"/>
          </p:cNvPicPr>
          <p:nvPr/>
        </p:nvPicPr>
        <p:blipFill>
          <a:blip r:embed="rId2"/>
          <a:stretch>
            <a:fillRect/>
          </a:stretch>
        </p:blipFill>
        <p:spPr>
          <a:xfrm>
            <a:off x="987209" y="1207495"/>
            <a:ext cx="2266950" cy="2009775"/>
          </a:xfrm>
          <a:prstGeom prst="rect">
            <a:avLst/>
          </a:prstGeom>
        </p:spPr>
      </p:pic>
      <p:sp>
        <p:nvSpPr>
          <p:cNvPr id="4" name="TextBox 3">
            <a:extLst>
              <a:ext uri="{FF2B5EF4-FFF2-40B4-BE49-F238E27FC236}">
                <a16:creationId xmlns:a16="http://schemas.microsoft.com/office/drawing/2014/main" id="{BE6637AB-334A-9E74-1782-434A2C625B7D}"/>
              </a:ext>
            </a:extLst>
          </p:cNvPr>
          <p:cNvSpPr txBox="1"/>
          <p:nvPr/>
        </p:nvSpPr>
        <p:spPr>
          <a:xfrm>
            <a:off x="3525864" y="1278610"/>
            <a:ext cx="6269065" cy="4524315"/>
          </a:xfrm>
          <a:prstGeom prst="rect">
            <a:avLst/>
          </a:prstGeom>
          <a:noFill/>
        </p:spPr>
        <p:txBody>
          <a:bodyPr wrap="square" rtlCol="0">
            <a:spAutoFit/>
          </a:bodyPr>
          <a:lstStyle/>
          <a:p>
            <a:r>
              <a:rPr lang="sr-Cyrl-RS" dirty="0"/>
              <a:t>Можемо да кажемо да се најранији јавни наступи везују за грчке филозофе. Они су се састајали на тргу где су размењивали своја мишљења. Након грчке филозофије и позоришта, јавни наступи су почели да се развијају и у осталим земљама. </a:t>
            </a:r>
          </a:p>
          <a:p>
            <a:r>
              <a:rPr lang="sr-Cyrl-RS" dirty="0"/>
              <a:t>У прилог чињеници да су јавни наступи и у прошлости били важни, сведочи чињеница да су филозофи били веома цењени и имали су висок положај у друштву. </a:t>
            </a:r>
          </a:p>
          <a:p>
            <a:r>
              <a:rPr lang="sr-Cyrl-RS" dirty="0"/>
              <a:t>Што се тиче филозофског изношења мишљења, било је веома битно аргументовати своја запажања и веровања. </a:t>
            </a:r>
          </a:p>
          <a:p>
            <a:endParaRPr lang="sr-Cyrl-RS" dirty="0"/>
          </a:p>
          <a:p>
            <a:r>
              <a:rPr lang="sr-Cyrl-RS" dirty="0"/>
              <a:t>Говорници су настојали да добију што бољу реакцију од публике, па су уносили и емоције у свој јавни наступ.</a:t>
            </a:r>
          </a:p>
          <a:p>
            <a:endParaRPr lang="sr-Cyrl-RS" dirty="0"/>
          </a:p>
          <a:p>
            <a:r>
              <a:rPr lang="sr-Cyrl-RS" dirty="0"/>
              <a:t>Најпознатији говорници античког времена били су: Цицерон, Питагора, Платон, Перикле и многи други.</a:t>
            </a:r>
            <a:endParaRPr lang="en-US" dirty="0"/>
          </a:p>
        </p:txBody>
      </p:sp>
      <p:pic>
        <p:nvPicPr>
          <p:cNvPr id="5" name="Picture 4">
            <a:extLst>
              <a:ext uri="{FF2B5EF4-FFF2-40B4-BE49-F238E27FC236}">
                <a16:creationId xmlns:a16="http://schemas.microsoft.com/office/drawing/2014/main" id="{5EFAB135-DABE-DD43-4AD1-57BE1D718ECF}"/>
              </a:ext>
            </a:extLst>
          </p:cNvPr>
          <p:cNvPicPr>
            <a:picLocks noChangeAspect="1"/>
          </p:cNvPicPr>
          <p:nvPr/>
        </p:nvPicPr>
        <p:blipFill>
          <a:blip r:embed="rId3"/>
          <a:stretch>
            <a:fillRect/>
          </a:stretch>
        </p:blipFill>
        <p:spPr>
          <a:xfrm>
            <a:off x="987209" y="3429000"/>
            <a:ext cx="2266950" cy="2209800"/>
          </a:xfrm>
          <a:prstGeom prst="rect">
            <a:avLst/>
          </a:prstGeom>
        </p:spPr>
      </p:pic>
      <p:sp>
        <p:nvSpPr>
          <p:cNvPr id="6" name="TextBox 5">
            <a:extLst>
              <a:ext uri="{FF2B5EF4-FFF2-40B4-BE49-F238E27FC236}">
                <a16:creationId xmlns:a16="http://schemas.microsoft.com/office/drawing/2014/main" id="{B8CE2485-4F73-DBD1-84CE-224A5ECEDF1E}"/>
              </a:ext>
            </a:extLst>
          </p:cNvPr>
          <p:cNvSpPr txBox="1"/>
          <p:nvPr/>
        </p:nvSpPr>
        <p:spPr>
          <a:xfrm>
            <a:off x="987209" y="5959098"/>
            <a:ext cx="8567496" cy="646331"/>
          </a:xfrm>
          <a:prstGeom prst="rect">
            <a:avLst/>
          </a:prstGeom>
          <a:noFill/>
        </p:spPr>
        <p:txBody>
          <a:bodyPr wrap="square" rtlCol="0">
            <a:spAutoFit/>
          </a:bodyPr>
          <a:lstStyle/>
          <a:p>
            <a:r>
              <a:rPr lang="sr-Cyrl-RS" dirty="0"/>
              <a:t>„Мудри људи говоре зато што имају нешто да кажу, будале јер морају нешто да кажу“. Платон</a:t>
            </a:r>
            <a:endParaRPr lang="en-US" dirty="0"/>
          </a:p>
        </p:txBody>
      </p:sp>
    </p:spTree>
    <p:extLst>
      <p:ext uri="{BB962C8B-B14F-4D97-AF65-F5344CB8AC3E}">
        <p14:creationId xmlns:p14="http://schemas.microsoft.com/office/powerpoint/2010/main" val="3948505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B65F7-D866-C176-AA3D-A7292FD5CBC8}"/>
              </a:ext>
            </a:extLst>
          </p:cNvPr>
          <p:cNvSpPr>
            <a:spLocks noGrp="1"/>
          </p:cNvSpPr>
          <p:nvPr>
            <p:ph type="title"/>
          </p:nvPr>
        </p:nvSpPr>
        <p:spPr>
          <a:xfrm>
            <a:off x="2076772" y="643179"/>
            <a:ext cx="9740685" cy="736170"/>
          </a:xfrm>
        </p:spPr>
        <p:txBody>
          <a:bodyPr>
            <a:normAutofit fontScale="90000"/>
          </a:bodyPr>
          <a:lstStyle/>
          <a:p>
            <a:pPr algn="l"/>
            <a:r>
              <a:rPr lang="ru-RU" b="0" i="0" dirty="0">
                <a:solidFill>
                  <a:schemeClr val="accent1">
                    <a:lumMod val="75000"/>
                  </a:schemeClr>
                </a:solidFill>
                <a:effectLst/>
                <a:latin typeface="-apple-system"/>
              </a:rPr>
              <a:t>Највећи учитељ јавног наступа и његове лекције</a:t>
            </a:r>
            <a:endParaRPr lang="ru-RU" b="0" i="0" dirty="0">
              <a:solidFill>
                <a:schemeClr val="accent1">
                  <a:lumMod val="75000"/>
                </a:schemeClr>
              </a:solidFill>
              <a:effectLst/>
              <a:latin typeface="Roboto Condensed" panose="02000000000000000000" pitchFamily="2" charset="0"/>
            </a:endParaRPr>
          </a:p>
        </p:txBody>
      </p:sp>
      <p:sp>
        <p:nvSpPr>
          <p:cNvPr id="10" name="TextBox 9">
            <a:extLst>
              <a:ext uri="{FF2B5EF4-FFF2-40B4-BE49-F238E27FC236}">
                <a16:creationId xmlns:a16="http://schemas.microsoft.com/office/drawing/2014/main" id="{F728C3FE-BB1E-AB45-99D5-0FAA0E5E1A2F}"/>
              </a:ext>
            </a:extLst>
          </p:cNvPr>
          <p:cNvSpPr txBox="1"/>
          <p:nvPr/>
        </p:nvSpPr>
        <p:spPr>
          <a:xfrm>
            <a:off x="204062" y="1285183"/>
            <a:ext cx="8048786" cy="5632311"/>
          </a:xfrm>
          <a:prstGeom prst="rect">
            <a:avLst/>
          </a:prstGeom>
          <a:noFill/>
        </p:spPr>
        <p:txBody>
          <a:bodyPr wrap="square">
            <a:spAutoFit/>
          </a:bodyPr>
          <a:lstStyle/>
          <a:p>
            <a:r>
              <a:rPr lang="ru-RU" b="1" dirty="0">
                <a:solidFill>
                  <a:schemeClr val="accent1">
                    <a:lumMod val="75000"/>
                  </a:schemeClr>
                </a:solidFill>
              </a:rPr>
              <a:t>Марко Фабије Квинтилијан</a:t>
            </a:r>
            <a:r>
              <a:rPr lang="ru-RU" dirty="0"/>
              <a:t>: </a:t>
            </a:r>
            <a:r>
              <a:rPr lang="ru-RU" b="1" u="sng" dirty="0">
                <a:solidFill>
                  <a:schemeClr val="accent1">
                    <a:lumMod val="75000"/>
                  </a:schemeClr>
                </a:solidFill>
              </a:rPr>
              <a:t>Само идеалан човек може бити говорник</a:t>
            </a:r>
          </a:p>
          <a:p>
            <a:endParaRPr lang="ru-RU" dirty="0"/>
          </a:p>
          <a:p>
            <a:r>
              <a:rPr lang="ru-RU" dirty="0"/>
              <a:t>Неке од његових смерница за успешан јавни наступ су:</a:t>
            </a:r>
          </a:p>
          <a:p>
            <a:endParaRPr lang="ru-RU" dirty="0"/>
          </a:p>
          <a:p>
            <a:r>
              <a:rPr lang="ru-RU" dirty="0"/>
              <a:t>– Свако језичко излагање треба да има 3 одлике: правилност, јасноћу и лепоту;</a:t>
            </a:r>
          </a:p>
          <a:p>
            <a:r>
              <a:rPr lang="ru-RU" dirty="0"/>
              <a:t>– Слабије изразе треба стављати напред како би постепено растао емоционални ефекат;</a:t>
            </a:r>
          </a:p>
          <a:p>
            <a:r>
              <a:rPr lang="ru-RU" dirty="0"/>
              <a:t>– Избегавати нејасноће и двосмислености.</a:t>
            </a:r>
          </a:p>
          <a:p>
            <a:endParaRPr lang="ru-RU" dirty="0"/>
          </a:p>
          <a:p>
            <a:r>
              <a:rPr lang="ru-RU" dirty="0"/>
              <a:t>Иако је чињеница да је таленат за говорништво делом урођен, постоје вештине јавног наступа које је могуће савладати. Говорничка вештина се може постићи само неуморним радом, истрајним учењем, разноврсним вежбама, честим пробама, удубљивањем у предмет и особитом присутношћу духа. Потребно је само мало упорности и жеље за константним усавршавањем, јер:</a:t>
            </a:r>
          </a:p>
          <a:p>
            <a:endParaRPr lang="ru-RU" dirty="0"/>
          </a:p>
          <a:p>
            <a:r>
              <a:rPr lang="ru-RU" i="1" dirty="0"/>
              <a:t>Живот је довољно дуг за учење оних предмета који спадају у више образовање</a:t>
            </a:r>
            <a:r>
              <a:rPr lang="ru-RU" dirty="0"/>
              <a:t>. (Квинтилијан)</a:t>
            </a:r>
          </a:p>
          <a:p>
            <a:endParaRPr lang="ru-RU" dirty="0"/>
          </a:p>
        </p:txBody>
      </p:sp>
      <p:pic>
        <p:nvPicPr>
          <p:cNvPr id="11" name="Picture 10">
            <a:extLst>
              <a:ext uri="{FF2B5EF4-FFF2-40B4-BE49-F238E27FC236}">
                <a16:creationId xmlns:a16="http://schemas.microsoft.com/office/drawing/2014/main" id="{D3C4C939-B491-7AF7-B4E6-51477C9DC114}"/>
              </a:ext>
            </a:extLst>
          </p:cNvPr>
          <p:cNvPicPr>
            <a:picLocks noChangeAspect="1"/>
          </p:cNvPicPr>
          <p:nvPr/>
        </p:nvPicPr>
        <p:blipFill>
          <a:blip r:embed="rId2"/>
          <a:stretch>
            <a:fillRect/>
          </a:stretch>
        </p:blipFill>
        <p:spPr>
          <a:xfrm>
            <a:off x="8128861" y="1596326"/>
            <a:ext cx="1563028" cy="4300780"/>
          </a:xfrm>
          <a:prstGeom prst="rect">
            <a:avLst/>
          </a:prstGeom>
        </p:spPr>
      </p:pic>
    </p:spTree>
    <p:extLst>
      <p:ext uri="{BB962C8B-B14F-4D97-AF65-F5344CB8AC3E}">
        <p14:creationId xmlns:p14="http://schemas.microsoft.com/office/powerpoint/2010/main" val="1627375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0DF9BA-137C-3459-BF64-18BC4F97B5CA}"/>
              </a:ext>
            </a:extLst>
          </p:cNvPr>
          <p:cNvSpPr txBox="1"/>
          <p:nvPr/>
        </p:nvSpPr>
        <p:spPr>
          <a:xfrm>
            <a:off x="906651" y="441702"/>
            <a:ext cx="6369803" cy="461665"/>
          </a:xfrm>
          <a:prstGeom prst="rect">
            <a:avLst/>
          </a:prstGeom>
          <a:noFill/>
        </p:spPr>
        <p:txBody>
          <a:bodyPr wrap="square" rtlCol="0">
            <a:spAutoFit/>
          </a:bodyPr>
          <a:lstStyle/>
          <a:p>
            <a:r>
              <a:rPr lang="sr-Cyrl-RS" sz="2400" dirty="0">
                <a:solidFill>
                  <a:schemeClr val="accent1">
                    <a:lumMod val="75000"/>
                  </a:schemeClr>
                </a:solidFill>
              </a:rPr>
              <a:t>Јавни наступ сада</a:t>
            </a:r>
            <a:endParaRPr lang="en-US" sz="2400" dirty="0">
              <a:solidFill>
                <a:schemeClr val="accent1">
                  <a:lumMod val="75000"/>
                </a:schemeClr>
              </a:solidFill>
            </a:endParaRPr>
          </a:p>
        </p:txBody>
      </p:sp>
      <p:sp>
        <p:nvSpPr>
          <p:cNvPr id="3" name="TextBox 2">
            <a:extLst>
              <a:ext uri="{FF2B5EF4-FFF2-40B4-BE49-F238E27FC236}">
                <a16:creationId xmlns:a16="http://schemas.microsoft.com/office/drawing/2014/main" id="{03275C71-483A-FAC6-74EB-66EBC3494C60}"/>
              </a:ext>
            </a:extLst>
          </p:cNvPr>
          <p:cNvSpPr txBox="1"/>
          <p:nvPr/>
        </p:nvSpPr>
        <p:spPr>
          <a:xfrm>
            <a:off x="849823" y="1185621"/>
            <a:ext cx="10492353" cy="5355312"/>
          </a:xfrm>
          <a:prstGeom prst="rect">
            <a:avLst/>
          </a:prstGeom>
          <a:noFill/>
        </p:spPr>
        <p:txBody>
          <a:bodyPr wrap="square" rtlCol="0">
            <a:spAutoFit/>
          </a:bodyPr>
          <a:lstStyle/>
          <a:p>
            <a:r>
              <a:rPr lang="sr-Cyrl-RS" dirty="0"/>
              <a:t>Као представнике јавног наступа данас можемо посматрати:</a:t>
            </a:r>
          </a:p>
          <a:p>
            <a:pPr marL="285750" indent="-285750">
              <a:buFont typeface="Arial" panose="020B0604020202020204" pitchFamily="34" charset="0"/>
              <a:buChar char="•"/>
            </a:pPr>
            <a:r>
              <a:rPr lang="sr-Cyrl-RS" dirty="0"/>
              <a:t>Политичаре</a:t>
            </a:r>
          </a:p>
          <a:p>
            <a:pPr marL="285750" indent="-285750">
              <a:buFont typeface="Arial" panose="020B0604020202020204" pitchFamily="34" charset="0"/>
              <a:buChar char="•"/>
            </a:pPr>
            <a:r>
              <a:rPr lang="sr-Cyrl-RS" dirty="0"/>
              <a:t>Водитеље</a:t>
            </a:r>
          </a:p>
          <a:p>
            <a:pPr marL="285750" indent="-285750">
              <a:buFont typeface="Arial" panose="020B0604020202020204" pitchFamily="34" charset="0"/>
              <a:buChar char="•"/>
            </a:pPr>
            <a:r>
              <a:rPr lang="sr-Cyrl-RS" dirty="0"/>
              <a:t>Мотивационе говорнике</a:t>
            </a:r>
          </a:p>
          <a:p>
            <a:pPr marL="285750" indent="-285750">
              <a:buFont typeface="Arial" panose="020B0604020202020204" pitchFamily="34" charset="0"/>
              <a:buChar char="•"/>
            </a:pPr>
            <a:endParaRPr lang="sr-Cyrl-RS" dirty="0"/>
          </a:p>
          <a:p>
            <a:r>
              <a:rPr lang="sr-Cyrl-RS" dirty="0"/>
              <a:t>Политичари се у јавном наступу користе БИРОКРАТСКИМ ЈЕЗИКОМ како би „замаглили“ истину и придобили публику, облаче се строго пословно и отмено, јер то изазива дивљење, праве озбиљне изразе лица, а наглашавањем одређених речи и прављењем пауза истичу своју важност. </a:t>
            </a:r>
          </a:p>
          <a:p>
            <a:endParaRPr lang="sr-Cyrl-RS" dirty="0"/>
          </a:p>
          <a:p>
            <a:r>
              <a:rPr lang="sr-Cyrl-RS" dirty="0"/>
              <a:t>Водитељи имају унапред припремљен текст, а језик којим они говоре мора бити разумљив свима, јер је намењен људима различитог образовања. </a:t>
            </a:r>
          </a:p>
          <a:p>
            <a:endParaRPr lang="sr-Cyrl-RS" dirty="0"/>
          </a:p>
          <a:p>
            <a:r>
              <a:rPr lang="sr-Cyrl-RS" dirty="0"/>
              <a:t>Мотивациони говорници својим говором треба да утичу на подсвест слушалаца са циљем да их доведу до позитивних мисли. У свом говору они користе изразе који подстичу на размишљање, који мотивишу. Њихов тон је смирен, а говором тела потребно је да дочарају снагу својих речи.</a:t>
            </a:r>
          </a:p>
          <a:p>
            <a:endParaRPr lang="sr-Cyrl-RS" dirty="0"/>
          </a:p>
          <a:p>
            <a:r>
              <a:rPr lang="sr-Cyrl-RS" b="1" dirty="0">
                <a:solidFill>
                  <a:srgbClr val="0070C0"/>
                </a:solidFill>
              </a:rPr>
              <a:t>Без обзира на то који је тип говорника, сви они на различите начине утичу на публику, а заједничко им је да људи верују њиховим речима. Због тога што су медији данас доступнији него икада, потребно је да слушаоци буду медијски писмени.</a:t>
            </a:r>
            <a:endParaRPr lang="en-US" b="1" dirty="0">
              <a:solidFill>
                <a:srgbClr val="0070C0"/>
              </a:solidFill>
            </a:endParaRPr>
          </a:p>
        </p:txBody>
      </p:sp>
    </p:spTree>
    <p:extLst>
      <p:ext uri="{BB962C8B-B14F-4D97-AF65-F5344CB8AC3E}">
        <p14:creationId xmlns:p14="http://schemas.microsoft.com/office/powerpoint/2010/main" val="426286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47333-B3C7-48B4-7326-872A9AF81C50}"/>
              </a:ext>
            </a:extLst>
          </p:cNvPr>
          <p:cNvSpPr>
            <a:spLocks noGrp="1"/>
          </p:cNvSpPr>
          <p:nvPr>
            <p:ph type="title"/>
          </p:nvPr>
        </p:nvSpPr>
        <p:spPr>
          <a:xfrm>
            <a:off x="2138766" y="519194"/>
            <a:ext cx="9337729" cy="619932"/>
          </a:xfrm>
        </p:spPr>
        <p:txBody>
          <a:bodyPr>
            <a:normAutofit fontScale="90000"/>
          </a:bodyPr>
          <a:lstStyle/>
          <a:p>
            <a:r>
              <a:rPr lang="sr-Cyrl-RS" b="1" dirty="0"/>
              <a:t>Јавни наступ некад и сада - сличности</a:t>
            </a:r>
            <a:endParaRPr lang="en-US" b="1" dirty="0"/>
          </a:p>
        </p:txBody>
      </p:sp>
      <p:sp>
        <p:nvSpPr>
          <p:cNvPr id="3" name="TextBox 2">
            <a:extLst>
              <a:ext uri="{FF2B5EF4-FFF2-40B4-BE49-F238E27FC236}">
                <a16:creationId xmlns:a16="http://schemas.microsoft.com/office/drawing/2014/main" id="{BD2370CC-A83B-7A70-C012-5CD84E04AB12}"/>
              </a:ext>
            </a:extLst>
          </p:cNvPr>
          <p:cNvSpPr txBox="1"/>
          <p:nvPr/>
        </p:nvSpPr>
        <p:spPr>
          <a:xfrm>
            <a:off x="503695" y="1720312"/>
            <a:ext cx="11065790" cy="1754326"/>
          </a:xfrm>
          <a:prstGeom prst="rect">
            <a:avLst/>
          </a:prstGeom>
          <a:noFill/>
        </p:spPr>
        <p:txBody>
          <a:bodyPr wrap="square" rtlCol="0">
            <a:spAutoFit/>
          </a:bodyPr>
          <a:lstStyle/>
          <a:p>
            <a:r>
              <a:rPr lang="sr-Cyrl-RS" b="1" dirty="0">
                <a:highlight>
                  <a:srgbClr val="00FFFF"/>
                </a:highlight>
              </a:rPr>
              <a:t>Форма јавног наступа је иста</a:t>
            </a:r>
            <a:r>
              <a:rPr lang="sr-Cyrl-RS" dirty="0"/>
              <a:t>: постоји говорник и публика која гледа / слуша тај јавни наступ. Појединац који је наступао био је увек издвојен од масе и стајао је на неком месту одакле сви могу да га виде и да га чују, како некада, тако и данас. </a:t>
            </a:r>
          </a:p>
          <a:p>
            <a:endParaRPr lang="sr-Cyrl-RS" dirty="0"/>
          </a:p>
          <a:p>
            <a:r>
              <a:rPr lang="sr-Cyrl-RS" dirty="0"/>
              <a:t>Била то позоришна представа, или изношење филозофских мишљења (као у античкој Грчкој) публика је кључна за један јавни наступ. </a:t>
            </a:r>
            <a:endParaRPr lang="en-US" dirty="0"/>
          </a:p>
        </p:txBody>
      </p:sp>
      <p:pic>
        <p:nvPicPr>
          <p:cNvPr id="4098" name="Picture 2" descr="Реторика — Википедија">
            <a:extLst>
              <a:ext uri="{FF2B5EF4-FFF2-40B4-BE49-F238E27FC236}">
                <a16:creationId xmlns:a16="http://schemas.microsoft.com/office/drawing/2014/main" id="{1D0CFF19-EF29-C09F-2ABB-29BB78F61E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515" y="3474638"/>
            <a:ext cx="3675843" cy="288052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Javni nastup - Skills">
            <a:extLst>
              <a:ext uri="{FF2B5EF4-FFF2-40B4-BE49-F238E27FC236}">
                <a16:creationId xmlns:a16="http://schemas.microsoft.com/office/drawing/2014/main" id="{A88A20E4-9C6A-C8B0-FC5B-3C0CFAC84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4217" y="3474638"/>
            <a:ext cx="5796366" cy="2880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484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A7998-EE89-8A7E-7793-DD2EB11E94D3}"/>
              </a:ext>
            </a:extLst>
          </p:cNvPr>
          <p:cNvSpPr>
            <a:spLocks noGrp="1"/>
          </p:cNvSpPr>
          <p:nvPr>
            <p:ph type="title"/>
          </p:nvPr>
        </p:nvSpPr>
        <p:spPr>
          <a:xfrm>
            <a:off x="2154264" y="526943"/>
            <a:ext cx="8710047" cy="736168"/>
          </a:xfrm>
        </p:spPr>
        <p:txBody>
          <a:bodyPr>
            <a:normAutofit fontScale="90000"/>
          </a:bodyPr>
          <a:lstStyle/>
          <a:p>
            <a:r>
              <a:rPr lang="sr-Cyrl-RS" dirty="0">
                <a:solidFill>
                  <a:schemeClr val="accent1"/>
                </a:solidFill>
              </a:rPr>
              <a:t>Јавни наступ некад и сада - разлике</a:t>
            </a:r>
            <a:endParaRPr lang="en-US" dirty="0">
              <a:solidFill>
                <a:schemeClr val="accent1"/>
              </a:solidFill>
            </a:endParaRPr>
          </a:p>
        </p:txBody>
      </p:sp>
      <p:sp>
        <p:nvSpPr>
          <p:cNvPr id="3" name="TextBox 2">
            <a:extLst>
              <a:ext uri="{FF2B5EF4-FFF2-40B4-BE49-F238E27FC236}">
                <a16:creationId xmlns:a16="http://schemas.microsoft.com/office/drawing/2014/main" id="{A7836A14-DDA0-32EA-F3BC-238A4284B67C}"/>
              </a:ext>
            </a:extLst>
          </p:cNvPr>
          <p:cNvSpPr txBox="1"/>
          <p:nvPr/>
        </p:nvSpPr>
        <p:spPr>
          <a:xfrm>
            <a:off x="767166" y="1503335"/>
            <a:ext cx="10972800" cy="2031325"/>
          </a:xfrm>
          <a:prstGeom prst="rect">
            <a:avLst/>
          </a:prstGeom>
          <a:noFill/>
        </p:spPr>
        <p:txBody>
          <a:bodyPr wrap="square" rtlCol="0">
            <a:spAutoFit/>
          </a:bodyPr>
          <a:lstStyle/>
          <a:p>
            <a:r>
              <a:rPr lang="sr-Cyrl-RS" dirty="0"/>
              <a:t>Прва уочљива разлика у јавном наступу некада и сада тиче се </a:t>
            </a:r>
            <a:r>
              <a:rPr lang="sr-Cyrl-RS" dirty="0">
                <a:highlight>
                  <a:srgbClr val="00FFFF"/>
                </a:highlight>
              </a:rPr>
              <a:t>начина одевања</a:t>
            </a:r>
            <a:r>
              <a:rPr lang="sr-Cyrl-RS" dirty="0"/>
              <a:t>. </a:t>
            </a:r>
          </a:p>
          <a:p>
            <a:endParaRPr lang="sr-Cyrl-RS" dirty="0"/>
          </a:p>
          <a:p>
            <a:r>
              <a:rPr lang="sr-Cyrl-RS" dirty="0"/>
              <a:t>Ипак, она битнија разлика односи се на </a:t>
            </a:r>
            <a:r>
              <a:rPr lang="sr-Cyrl-RS" dirty="0">
                <a:highlight>
                  <a:srgbClr val="00FFFF"/>
                </a:highlight>
              </a:rPr>
              <a:t>сам говор</a:t>
            </a:r>
            <a:r>
              <a:rPr lang="sr-Cyrl-RS" dirty="0"/>
              <a:t>: нпр. Аристотел је у својим говорима настојао да одврати публику од онога што он сматра погрешним, док, рецимо Ник Вујичић говори о својим искуствима и саветује публику да буде боља на моралнији начин. Томе, вероватно, доприноси и утицај образовања не само говорника, већ и саме публике, као и развој савремене технологије која умногоме доприноси бржем ширењу вести, информација и критичког мишљења. </a:t>
            </a:r>
            <a:endParaRPr lang="en-US" dirty="0"/>
          </a:p>
        </p:txBody>
      </p:sp>
      <p:pic>
        <p:nvPicPr>
          <p:cNvPr id="5122" name="Picture 2" descr="Milan Gajović: Platon i Aristotel o ženama - Novi Standard">
            <a:extLst>
              <a:ext uri="{FF2B5EF4-FFF2-40B4-BE49-F238E27FC236}">
                <a16:creationId xmlns:a16="http://schemas.microsoft.com/office/drawing/2014/main" id="{3E70861D-AAA5-27FC-AE3E-0B3AA043D9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264" y="3774884"/>
            <a:ext cx="2619375" cy="218421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60 Minutes: Nick Vujicic is the most incredible man I've ever interviewed">
            <a:extLst>
              <a:ext uri="{FF2B5EF4-FFF2-40B4-BE49-F238E27FC236}">
                <a16:creationId xmlns:a16="http://schemas.microsoft.com/office/drawing/2014/main" id="{B6375D34-3E76-53B3-528C-35CFBEB1A5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0091" y="3781586"/>
            <a:ext cx="3799183" cy="2154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407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E7B137-3DC6-0CF0-A91A-8FC221A38F69}"/>
              </a:ext>
            </a:extLst>
          </p:cNvPr>
          <p:cNvSpPr txBox="1"/>
          <p:nvPr/>
        </p:nvSpPr>
        <p:spPr>
          <a:xfrm>
            <a:off x="999641" y="1433593"/>
            <a:ext cx="8671301" cy="2862322"/>
          </a:xfrm>
          <a:prstGeom prst="rect">
            <a:avLst/>
          </a:prstGeom>
          <a:noFill/>
        </p:spPr>
        <p:txBody>
          <a:bodyPr wrap="square" rtlCol="0">
            <a:spAutoFit/>
          </a:bodyPr>
          <a:lstStyle/>
          <a:p>
            <a:r>
              <a:rPr lang="sr-Cyrl-RS" dirty="0"/>
              <a:t>Некада се долазак великих говорника на </a:t>
            </a:r>
            <a:r>
              <a:rPr lang="sr-Cyrl-RS" dirty="0">
                <a:highlight>
                  <a:srgbClr val="00FFFF"/>
                </a:highlight>
              </a:rPr>
              <a:t>јавне наступе славио</a:t>
            </a:r>
            <a:r>
              <a:rPr lang="sr-Cyrl-RS" dirty="0"/>
              <a:t>, младићи су са великим интересовањем долазили да их слушају, а давали су и велики новац како би савладали говорничку вештину.</a:t>
            </a:r>
          </a:p>
          <a:p>
            <a:endParaRPr lang="sr-Cyrl-RS" dirty="0"/>
          </a:p>
          <a:p>
            <a:r>
              <a:rPr lang="sr-Cyrl-RS" dirty="0"/>
              <a:t>Данас је битније људима пренети поруку и ширити властита искуства. Људи </a:t>
            </a:r>
            <a:r>
              <a:rPr lang="sr-Cyrl-RS" dirty="0">
                <a:highlight>
                  <a:srgbClr val="00FFFF"/>
                </a:highlight>
              </a:rPr>
              <a:t>данас причају о уопштеним темама</a:t>
            </a:r>
            <a:r>
              <a:rPr lang="sr-Cyrl-RS" dirty="0"/>
              <a:t>, а не о једној конкретној теми. Из сваког излагања појединца може се извући поука. </a:t>
            </a:r>
          </a:p>
          <a:p>
            <a:endParaRPr lang="sr-Cyrl-RS" dirty="0"/>
          </a:p>
          <a:p>
            <a:r>
              <a:rPr lang="sr-Cyrl-RS" dirty="0"/>
              <a:t>Данас је долазак неког говорника организованији неко пре. Данас говорници имају далеко </a:t>
            </a:r>
            <a:r>
              <a:rPr lang="sr-Cyrl-RS" dirty="0">
                <a:highlight>
                  <a:srgbClr val="00FFFF"/>
                </a:highlight>
              </a:rPr>
              <a:t>боље услове</a:t>
            </a:r>
            <a:r>
              <a:rPr lang="sr-Cyrl-RS" dirty="0"/>
              <a:t>, него што су их имали у прошлости.</a:t>
            </a:r>
            <a:endParaRPr lang="en-US" dirty="0"/>
          </a:p>
        </p:txBody>
      </p:sp>
    </p:spTree>
    <p:extLst>
      <p:ext uri="{BB962C8B-B14F-4D97-AF65-F5344CB8AC3E}">
        <p14:creationId xmlns:p14="http://schemas.microsoft.com/office/powerpoint/2010/main" val="2700725951"/>
      </p:ext>
    </p:extLst>
  </p:cSld>
  <p:clrMapOvr>
    <a:masterClrMapping/>
  </p:clrMapOvr>
</p:sld>
</file>

<file path=ppt/theme/theme1.xml><?xml version="1.0" encoding="utf-8"?>
<a:theme xmlns:a="http://schemas.openxmlformats.org/drawingml/2006/main" name="DashVTI">
  <a:themeElements>
    <a:clrScheme name="AnalogousFromRegularSeedRightStep">
      <a:dk1>
        <a:srgbClr val="000000"/>
      </a:dk1>
      <a:lt1>
        <a:srgbClr val="FFFFFF"/>
      </a:lt1>
      <a:dk2>
        <a:srgbClr val="412724"/>
      </a:dk2>
      <a:lt2>
        <a:srgbClr val="E2E8E4"/>
      </a:lt2>
      <a:accent1>
        <a:srgbClr val="D739AE"/>
      </a:accent1>
      <a:accent2>
        <a:srgbClr val="C5275A"/>
      </a:accent2>
      <a:accent3>
        <a:srgbClr val="D74839"/>
      </a:accent3>
      <a:accent4>
        <a:srgbClr val="C57827"/>
      </a:accent4>
      <a:accent5>
        <a:srgbClr val="B0A72F"/>
      </a:accent5>
      <a:accent6>
        <a:srgbClr val="81B223"/>
      </a:accent6>
      <a:hlink>
        <a:srgbClr val="31944B"/>
      </a:hlink>
      <a:folHlink>
        <a:srgbClr val="7F7F7F"/>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docProps/app.xml><?xml version="1.0" encoding="utf-8"?>
<Properties xmlns="http://schemas.openxmlformats.org/officeDocument/2006/extended-properties" xmlns:vt="http://schemas.openxmlformats.org/officeDocument/2006/docPropsVTypes">
  <TotalTime>165</TotalTime>
  <Words>1383</Words>
  <Application>Microsoft Office PowerPoint</Application>
  <PresentationFormat>Widescreen</PresentationFormat>
  <Paragraphs>80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-apple-system</vt:lpstr>
      <vt:lpstr>Arial</vt:lpstr>
      <vt:lpstr>Grandview Display</vt:lpstr>
      <vt:lpstr>Roboto Condensed</vt:lpstr>
      <vt:lpstr>DashVTI</vt:lpstr>
      <vt:lpstr>ЈАВНИ НАСТУП НЕКАД И САД</vt:lpstr>
      <vt:lpstr>PowerPoint Presentation</vt:lpstr>
      <vt:lpstr>КОМУНИКАЦИЈА</vt:lpstr>
      <vt:lpstr>Најранији облици јавног наступа</vt:lpstr>
      <vt:lpstr>Највећи учитељ јавног наступа и његове лекције</vt:lpstr>
      <vt:lpstr>PowerPoint Presentation</vt:lpstr>
      <vt:lpstr>Јавни наступ некад и сада - сличности</vt:lpstr>
      <vt:lpstr>Јавни наступ некад и сада - разлике</vt:lpstr>
      <vt:lpstr>PowerPoint Presentation</vt:lpstr>
      <vt:lpstr>ЗАКЉУЧАК</vt:lpstr>
      <vt:lpstr>PowerPoint Presentation</vt:lpstr>
      <vt:lpstr>Литература: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ЈАВНИ НАСТУП НЕКАД И САД</dc:title>
  <dc:creator>jelena trosic</dc:creator>
  <cp:lastModifiedBy>Mira Simeunović</cp:lastModifiedBy>
  <cp:revision>3</cp:revision>
  <dcterms:created xsi:type="dcterms:W3CDTF">2023-10-16T20:58:02Z</dcterms:created>
  <dcterms:modified xsi:type="dcterms:W3CDTF">2024-05-26T08:36:09Z</dcterms:modified>
</cp:coreProperties>
</file>